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0" r:id="rId3"/>
    <p:sldId id="299" r:id="rId4"/>
    <p:sldId id="279" r:id="rId5"/>
    <p:sldId id="257" r:id="rId6"/>
    <p:sldId id="261" r:id="rId7"/>
    <p:sldId id="262" r:id="rId8"/>
    <p:sldId id="263" r:id="rId9"/>
    <p:sldId id="264" r:id="rId10"/>
    <p:sldId id="265" r:id="rId11"/>
    <p:sldId id="278" r:id="rId12"/>
    <p:sldId id="270" r:id="rId13"/>
    <p:sldId id="271" r:id="rId14"/>
    <p:sldId id="272" r:id="rId15"/>
    <p:sldId id="273" r:id="rId16"/>
    <p:sldId id="274" r:id="rId17"/>
    <p:sldId id="275" r:id="rId18"/>
    <p:sldId id="276" r:id="rId19"/>
    <p:sldId id="277" r:id="rId20"/>
    <p:sldId id="268" r:id="rId21"/>
    <p:sldId id="282" r:id="rId22"/>
    <p:sldId id="269" r:id="rId23"/>
    <p:sldId id="283" r:id="rId24"/>
    <p:sldId id="287" r:id="rId25"/>
    <p:sldId id="280" r:id="rId26"/>
    <p:sldId id="281" r:id="rId27"/>
    <p:sldId id="284" r:id="rId28"/>
    <p:sldId id="290" r:id="rId29"/>
    <p:sldId id="285" r:id="rId30"/>
    <p:sldId id="286" r:id="rId31"/>
    <p:sldId id="288" r:id="rId32"/>
    <p:sldId id="289" r:id="rId33"/>
    <p:sldId id="291" r:id="rId34"/>
    <p:sldId id="292" r:id="rId35"/>
    <p:sldId id="296" r:id="rId36"/>
    <p:sldId id="300" r:id="rId37"/>
    <p:sldId id="293" r:id="rId38"/>
    <p:sldId id="294" r:id="rId39"/>
    <p:sldId id="295" r:id="rId40"/>
    <p:sldId id="301" r:id="rId41"/>
    <p:sldId id="297"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CC"/>
    <a:srgbClr val="006666"/>
    <a:srgbClr val="33993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82111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B92B2-FB83-4011-B3B1-18DF4FB0A627}"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316143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2791152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4124601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105609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669570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2359763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565847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308673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50032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8B92B2-FB83-4011-B3B1-18DF4FB0A627}"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200457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8B92B2-FB83-4011-B3B1-18DF4FB0A627}"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352160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8B92B2-FB83-4011-B3B1-18DF4FB0A627}"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3629208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8B92B2-FB83-4011-B3B1-18DF4FB0A627}"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301170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B92B2-FB83-4011-B3B1-18DF4FB0A627}"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89401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B92B2-FB83-4011-B3B1-18DF4FB0A627}"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82310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8B92B2-FB83-4011-B3B1-18DF4FB0A627}"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71BA4-2DEB-4EE6-8365-66E7FD1BE366}" type="slidenum">
              <a:rPr lang="en-US" smtClean="0"/>
              <a:t>‹#›</a:t>
            </a:fld>
            <a:endParaRPr lang="en-US"/>
          </a:p>
        </p:txBody>
      </p:sp>
    </p:spTree>
    <p:extLst>
      <p:ext uri="{BB962C8B-B14F-4D97-AF65-F5344CB8AC3E}">
        <p14:creationId xmlns:p14="http://schemas.microsoft.com/office/powerpoint/2010/main" val="173288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8B92B2-FB83-4011-B3B1-18DF4FB0A627}" type="datetimeFigureOut">
              <a:rPr lang="en-US" smtClean="0"/>
              <a:t>6/1/2022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E71BA4-2DEB-4EE6-8365-66E7FD1BE366}" type="slidenum">
              <a:rPr lang="en-US" smtClean="0"/>
              <a:t>‹#›</a:t>
            </a:fld>
            <a:endParaRPr lang="en-US"/>
          </a:p>
        </p:txBody>
      </p:sp>
    </p:spTree>
    <p:extLst>
      <p:ext uri="{BB962C8B-B14F-4D97-AF65-F5344CB8AC3E}">
        <p14:creationId xmlns:p14="http://schemas.microsoft.com/office/powerpoint/2010/main" val="219128955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E572-5126-30E0-F7AB-410A10C8AFB3}"/>
              </a:ext>
            </a:extLst>
          </p:cNvPr>
          <p:cNvSpPr>
            <a:spLocks noGrp="1"/>
          </p:cNvSpPr>
          <p:nvPr>
            <p:ph type="ctrTitle"/>
          </p:nvPr>
        </p:nvSpPr>
        <p:spPr>
          <a:xfrm>
            <a:off x="1680680" y="674803"/>
            <a:ext cx="9967913" cy="2658533"/>
          </a:xfrm>
        </p:spPr>
        <p:txBody>
          <a:bodyPr>
            <a:normAutofit/>
          </a:bodyPr>
          <a:lstStyle/>
          <a:p>
            <a:pPr algn="ctr"/>
            <a:r>
              <a:rPr lang="en-US" sz="6600" b="1" dirty="0">
                <a:solidFill>
                  <a:srgbClr val="0000CC"/>
                </a:solidFill>
                <a:latin typeface="Arial Rounded MT Bold" panose="020F0704030504030204" pitchFamily="34" charset="0"/>
              </a:rPr>
              <a:t>The 72</a:t>
            </a:r>
            <a:r>
              <a:rPr lang="en-US" sz="6600" b="1" baseline="30000" dirty="0">
                <a:solidFill>
                  <a:srgbClr val="0000CC"/>
                </a:solidFill>
                <a:latin typeface="Arial Rounded MT Bold" panose="020F0704030504030204" pitchFamily="34" charset="0"/>
              </a:rPr>
              <a:t>nd</a:t>
            </a:r>
            <a:r>
              <a:rPr lang="en-US" sz="6600" b="1" dirty="0">
                <a:solidFill>
                  <a:srgbClr val="0000CC"/>
                </a:solidFill>
                <a:latin typeface="Arial Rounded MT Bold" panose="020F0704030504030204" pitchFamily="34" charset="0"/>
              </a:rPr>
              <a:t> General Service Conference</a:t>
            </a:r>
          </a:p>
        </p:txBody>
      </p:sp>
      <p:sp>
        <p:nvSpPr>
          <p:cNvPr id="3" name="Subtitle 2">
            <a:extLst>
              <a:ext uri="{FF2B5EF4-FFF2-40B4-BE49-F238E27FC236}">
                <a16:creationId xmlns:a16="http://schemas.microsoft.com/office/drawing/2014/main" id="{2FA3E501-EFB9-BBBE-7E1A-3C8A6B0C58DA}"/>
              </a:ext>
            </a:extLst>
          </p:cNvPr>
          <p:cNvSpPr>
            <a:spLocks noGrp="1"/>
          </p:cNvSpPr>
          <p:nvPr>
            <p:ph type="subTitle" idx="1"/>
          </p:nvPr>
        </p:nvSpPr>
        <p:spPr>
          <a:xfrm>
            <a:off x="3560147" y="4213088"/>
            <a:ext cx="7989123" cy="1584325"/>
          </a:xfrm>
        </p:spPr>
        <p:txBody>
          <a:bodyPr>
            <a:normAutofit fontScale="85000" lnSpcReduction="20000"/>
          </a:bodyPr>
          <a:lstStyle/>
          <a:p>
            <a:pPr algn="ctr"/>
            <a:r>
              <a:rPr lang="en-US" sz="5400" dirty="0">
                <a:solidFill>
                  <a:srgbClr val="0000CC"/>
                </a:solidFill>
                <a:latin typeface="Arial Rounded MT Bold" panose="020F0704030504030204" pitchFamily="34" charset="0"/>
              </a:rPr>
              <a:t>April 24</a:t>
            </a:r>
            <a:r>
              <a:rPr lang="en-US" sz="5400" baseline="30000" dirty="0">
                <a:solidFill>
                  <a:srgbClr val="0000CC"/>
                </a:solidFill>
                <a:latin typeface="Arial Rounded MT Bold" panose="020F0704030504030204" pitchFamily="34" charset="0"/>
              </a:rPr>
              <a:t>th</a:t>
            </a:r>
            <a:r>
              <a:rPr lang="en-US" sz="5400" dirty="0">
                <a:solidFill>
                  <a:srgbClr val="0000CC"/>
                </a:solidFill>
                <a:latin typeface="Arial Rounded MT Bold" panose="020F0704030504030204" pitchFamily="34" charset="0"/>
              </a:rPr>
              <a:t> to 30</a:t>
            </a:r>
            <a:r>
              <a:rPr lang="en-US" sz="5400" baseline="30000" dirty="0">
                <a:solidFill>
                  <a:srgbClr val="0000CC"/>
                </a:solidFill>
                <a:latin typeface="Arial Rounded MT Bold" panose="020F0704030504030204" pitchFamily="34" charset="0"/>
              </a:rPr>
              <a:t>th</a:t>
            </a:r>
            <a:r>
              <a:rPr lang="en-US" sz="5400" dirty="0">
                <a:solidFill>
                  <a:srgbClr val="0000CC"/>
                </a:solidFill>
                <a:latin typeface="Arial Rounded MT Bold" panose="020F0704030504030204" pitchFamily="34" charset="0"/>
              </a:rPr>
              <a:t>, 2022</a:t>
            </a:r>
          </a:p>
          <a:p>
            <a:pPr algn="ctr"/>
            <a:r>
              <a:rPr lang="en-US" sz="5400" dirty="0">
                <a:solidFill>
                  <a:srgbClr val="0000CC"/>
                </a:solidFill>
                <a:latin typeface="Arial Rounded MT Bold" panose="020F0704030504030204" pitchFamily="34" charset="0"/>
              </a:rPr>
              <a:t>Brooklyn, New York</a:t>
            </a:r>
          </a:p>
          <a:p>
            <a:pPr algn="ctr"/>
            <a:endParaRPr lang="en-US" sz="4000" dirty="0">
              <a:solidFill>
                <a:srgbClr val="0000CC"/>
              </a:solidFill>
              <a:latin typeface="Arial Rounded MT Bold" panose="020F0704030504030204" pitchFamily="34" charset="0"/>
            </a:endParaRPr>
          </a:p>
        </p:txBody>
      </p:sp>
    </p:spTree>
    <p:extLst>
      <p:ext uri="{BB962C8B-B14F-4D97-AF65-F5344CB8AC3E}">
        <p14:creationId xmlns:p14="http://schemas.microsoft.com/office/powerpoint/2010/main" val="4189071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826801" y="440265"/>
            <a:ext cx="8574622" cy="2065867"/>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“Consider request to revise the pamphlet “The A.A. Group” to reflect the importance of the group as a “spiritual entity” as stated in the Long Form of Tradition Five.”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No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747491" y="2595417"/>
            <a:ext cx="6755531" cy="3934691"/>
          </a:xfrm>
        </p:spPr>
        <p:txBody>
          <a:bodyPr>
            <a:normAutofit lnSpcReduction="10000"/>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203</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(80%)</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50</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2400" dirty="0">
                <a:effectLst/>
                <a:latin typeface="Calibri" panose="020F0502020204030204" pitchFamily="34" charset="0"/>
                <a:ea typeface="Calibri" panose="020F0502020204030204" pitchFamily="34" charset="0"/>
                <a:cs typeface="Times New Roman" panose="02020603050405020304" pitchFamily="18" charset="0"/>
              </a:rPr>
              <a:t> – by a vote of 117 - 3 </a:t>
            </a:r>
          </a:p>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[Treatment and Accessibilities] Committee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Recommendation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Long Form of Tradition Five be added to the pamphlet “The A.A. Group” on page 12 in the section “What is an A.A. Group?” at its next printing.”</a:t>
            </a:r>
          </a:p>
          <a:p>
            <a:endParaRPr lang="en-US" dirty="0"/>
          </a:p>
        </p:txBody>
      </p:sp>
    </p:spTree>
    <p:extLst>
      <p:ext uri="{BB962C8B-B14F-4D97-AF65-F5344CB8AC3E}">
        <p14:creationId xmlns:p14="http://schemas.microsoft.com/office/powerpoint/2010/main" val="110031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364836"/>
            <a:ext cx="8574622" cy="2129750"/>
          </a:xfrm>
        </p:spPr>
        <p:txBody>
          <a:bodyPr>
            <a:noAutofit/>
          </a:bodyPr>
          <a:lstStyle/>
          <a:p>
            <a:pPr marL="0" marR="0" algn="ctr">
              <a:lnSpc>
                <a:spcPct val="107000"/>
              </a:lnSpc>
              <a:spcBef>
                <a:spcPts val="0"/>
              </a:spcBef>
              <a:spcAft>
                <a:spcPts val="600"/>
              </a:spcAft>
            </a:pPr>
            <a:r>
              <a:rPr lang="en-US" sz="6600" b="1"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Delegate’s Questionnaire:</a:t>
            </a:r>
            <a:endParaRPr lang="en-US" sz="6600" b="1" dirty="0">
              <a:solidFill>
                <a:srgbClr val="0000CC"/>
              </a:solidFill>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694547" y="2559241"/>
            <a:ext cx="8303490" cy="2899450"/>
          </a:xfrm>
        </p:spPr>
        <p:txBody>
          <a:bodyPr>
            <a:noAutofit/>
          </a:bodyPr>
          <a:lstStyle/>
          <a:p>
            <a:pPr marL="0" marR="0" algn="ctr">
              <a:lnSpc>
                <a:spcPct val="107000"/>
              </a:lnSpc>
              <a:spcBef>
                <a:spcPts val="0"/>
              </a:spcBef>
              <a:spcAft>
                <a:spcPts val="0"/>
              </a:spcAft>
            </a:pPr>
            <a:r>
              <a:rPr lang="en-US" sz="4400" b="1" dirty="0">
                <a:solidFill>
                  <a:srgbClr val="0000CC"/>
                </a:solidFill>
              </a:rPr>
              <a:t>The eight Agenda Items on which your groups gave their thoughts.</a:t>
            </a:r>
          </a:p>
          <a:p>
            <a:pPr marL="0" marR="0" algn="ctr">
              <a:lnSpc>
                <a:spcPct val="107000"/>
              </a:lnSpc>
              <a:spcBef>
                <a:spcPts val="0"/>
              </a:spcBef>
              <a:spcAft>
                <a:spcPts val="0"/>
              </a:spcAft>
            </a:pPr>
            <a:endParaRPr lang="en-US" sz="1200" b="1" dirty="0">
              <a:solidFill>
                <a:srgbClr val="0000CC"/>
              </a:solidFill>
            </a:endParaRPr>
          </a:p>
          <a:p>
            <a:pPr marL="0" marR="0" algn="ctr">
              <a:lnSpc>
                <a:spcPct val="107000"/>
              </a:lnSpc>
              <a:spcBef>
                <a:spcPts val="0"/>
              </a:spcBef>
              <a:spcAft>
                <a:spcPts val="0"/>
              </a:spcAft>
            </a:pPr>
            <a:r>
              <a:rPr lang="en-US" sz="3600" b="1" dirty="0">
                <a:solidFill>
                  <a:srgbClr val="0000CC"/>
                </a:solidFill>
              </a:rPr>
              <a:t>(thanks to those groups who took the</a:t>
            </a:r>
          </a:p>
          <a:p>
            <a:pPr marL="0" marR="0" algn="ctr">
              <a:lnSpc>
                <a:spcPct val="107000"/>
              </a:lnSpc>
              <a:spcBef>
                <a:spcPts val="0"/>
              </a:spcBef>
              <a:spcAft>
                <a:spcPts val="0"/>
              </a:spcAft>
            </a:pPr>
            <a:r>
              <a:rPr lang="en-US" sz="3600" b="1" dirty="0">
                <a:solidFill>
                  <a:srgbClr val="0000CC"/>
                </a:solidFill>
              </a:rPr>
              <a:t>time to give me additional information!)</a:t>
            </a:r>
          </a:p>
          <a:p>
            <a:pPr marL="0" marR="0" algn="ctr">
              <a:lnSpc>
                <a:spcPct val="107000"/>
              </a:lnSpc>
              <a:spcBef>
                <a:spcPts val="0"/>
              </a:spcBef>
              <a:spcAft>
                <a:spcPts val="0"/>
              </a:spcAft>
            </a:pPr>
            <a:endParaRPr lang="en-US" sz="2400" dirty="0"/>
          </a:p>
        </p:txBody>
      </p:sp>
    </p:spTree>
    <p:extLst>
      <p:ext uri="{BB962C8B-B14F-4D97-AF65-F5344CB8AC3E}">
        <p14:creationId xmlns:p14="http://schemas.microsoft.com/office/powerpoint/2010/main" val="509283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826801" y="440265"/>
            <a:ext cx="8574622" cy="2065867"/>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“Review progress regarding development of a Fourth Edition of the book </a:t>
            </a:r>
            <a:r>
              <a:rPr lang="en-US" sz="3200" i="1" dirty="0" err="1">
                <a:effectLst/>
                <a:latin typeface="Calibri" panose="020F0502020204030204" pitchFamily="34" charset="0"/>
                <a:ea typeface="Calibri" panose="020F0502020204030204" pitchFamily="34" charset="0"/>
                <a:cs typeface="Times New Roman" panose="02020603050405020304" pitchFamily="18" charset="0"/>
              </a:rPr>
              <a:t>Alcoholicos</a:t>
            </a:r>
            <a:r>
              <a:rPr lang="en-US" sz="3200" i="1" dirty="0">
                <a:effectLst/>
                <a:latin typeface="Calibri" panose="020F0502020204030204" pitchFamily="34" charset="0"/>
                <a:ea typeface="Calibri" panose="020F0502020204030204" pitchFamily="34" charset="0"/>
                <a:cs typeface="Times New Roman" panose="02020603050405020304" pitchFamily="18" charset="0"/>
              </a:rPr>
              <a:t> </a:t>
            </a:r>
            <a:r>
              <a:rPr lang="en-US" sz="3200" i="1" dirty="0" err="1">
                <a:effectLst/>
                <a:latin typeface="Calibri" panose="020F0502020204030204" pitchFamily="34" charset="0"/>
                <a:ea typeface="Calibri" panose="020F0502020204030204" pitchFamily="34" charset="0"/>
                <a:cs typeface="Times New Roman" panose="02020603050405020304" pitchFamily="18" charset="0"/>
              </a:rPr>
              <a:t>Anonimos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28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224769" y="3318935"/>
            <a:ext cx="7176654" cy="2065867"/>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[Literature] Committee Consideration: “</a:t>
            </a:r>
            <a:r>
              <a:rPr lang="en-US" sz="2400" dirty="0"/>
              <a:t>The committee requested that a progress report or draft manuscript be brought back to the 2023 Conference Committee on Literature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358628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307091" y="449501"/>
            <a:ext cx="6862145" cy="2065867"/>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“Review the 2022 Public Information Comprehensive Media Plan.”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165601" y="3334328"/>
            <a:ext cx="7749309" cy="2761672"/>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[Public Information] Committee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Recommendation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a:t>The committee reviewed and accepted the 2022 Public Information Comprehensive Media Plan (CMP). The committee expressed support for the vision and architecture and reported that this version of the CMP brings a practical and implementable plan into vision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025778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307091" y="449501"/>
            <a:ext cx="6862145" cy="2065867"/>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“Review report on ‘AAGV/La Vina Website, Marketing and Podcast’.”							</a:t>
            </a:r>
            <a:r>
              <a:rPr lang="en-US" sz="32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165601" y="3334328"/>
            <a:ext cx="7749309" cy="2761672"/>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[Public Information] Committee Consideration: “</a:t>
            </a:r>
            <a:r>
              <a:rPr lang="en-US" sz="2400" dirty="0"/>
              <a:t>The committee finds recent modernization of the Grapevine website to be effective and inviting. The committee finds the AA Grapevine Podcast is well received by many A.A. members and an effective method for sharing the collected voices of A.A. members</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593695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307091" y="449501"/>
            <a:ext cx="6862145" cy="2065867"/>
          </a:xfrm>
        </p:spPr>
        <p:txBody>
          <a:bodyPr>
            <a:normAutofit fontScale="90000"/>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“Review progress report on the development of outward facing pamphlets for the mental health professionals.”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740729" y="3437469"/>
            <a:ext cx="8266546" cy="1810327"/>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[C. P. C.] Committee Consideration: “</a:t>
            </a:r>
            <a:r>
              <a:rPr lang="en-US" sz="2400" dirty="0"/>
              <a:t>The committee noted that utilizing a focus group was a useful approach to explore and identify the needs of mental health professionals when they are addressing the suffering alcoholic</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929915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307091" y="449501"/>
            <a:ext cx="7749309" cy="2065867"/>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“Discuss feasibility research on paid placement of PSA videos on streaming platforms.”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565236" y="3048000"/>
            <a:ext cx="8201893" cy="2761672"/>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[Public Information] Committee Consideration: “…</a:t>
            </a:r>
            <a:r>
              <a:rPr lang="en-US" sz="2400" dirty="0"/>
              <a:t>requested that further research be conducted. The committee offered the following suggestions and looks forward to a report to be brought back to the 2023 Conference Committee on Public Information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16682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706255" y="449501"/>
            <a:ext cx="8820727" cy="1730281"/>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“Discuss update report on methods of closing the Big Meetings at the International Convention.”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Your Group’s thoughts?</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147128" y="2346036"/>
            <a:ext cx="7749309" cy="3315855"/>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[Int’l Conventions / Regional Forums] Committee Consideration: “</a:t>
            </a:r>
            <a:r>
              <a:rPr lang="en-US" sz="2400" dirty="0"/>
              <a:t>The committee understands that a survey has been developed to gather information from the Fellowship regarding aspects of the 2025 International Convention; and that a question(s) regarding use of the Lord’s Prayer and options to the use of the Lord’s Prayer (e.g., the Third Step Prayer, the Seventh Step Prayer and A.A.’s Declaration of Unity) will be added to the survey</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95829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447637" y="207817"/>
            <a:ext cx="9402617" cy="3846947"/>
          </a:xfrm>
        </p:spPr>
        <p:txBody>
          <a:bodyPr>
            <a:normAutofit fontScale="90000"/>
          </a:bodyPr>
          <a:lstStyle/>
          <a:p>
            <a:pPr marL="0" marR="0" algn="ctr">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“Review progress report regarding the translation of the book Alcoholics Anonymous (Fourth Edition) into plain and simple language.”</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i="1" dirty="0">
                <a:effectLst/>
                <a:latin typeface="Calibri" panose="020F0502020204030204" pitchFamily="34" charset="0"/>
                <a:ea typeface="Calibri" panose="020F0502020204030204" pitchFamily="34" charset="0"/>
              </a:rPr>
              <a:t>Now that the Fellowship has had some time to consider and discuss this 71</a:t>
            </a:r>
            <a:r>
              <a:rPr lang="en-US" sz="3600" i="1" baseline="30000" dirty="0">
                <a:effectLst/>
                <a:latin typeface="Calibri" panose="020F0502020204030204" pitchFamily="34" charset="0"/>
                <a:ea typeface="Calibri" panose="020F0502020204030204" pitchFamily="34" charset="0"/>
              </a:rPr>
              <a:t>st</a:t>
            </a:r>
            <a:r>
              <a:rPr lang="en-US" sz="3600" i="1" dirty="0">
                <a:effectLst/>
                <a:latin typeface="Calibri" panose="020F0502020204030204" pitchFamily="34" charset="0"/>
                <a:ea typeface="Calibri" panose="020F0502020204030204" pitchFamily="34" charset="0"/>
              </a:rPr>
              <a:t> GSC Advisory Action, how does </a:t>
            </a:r>
            <a:r>
              <a:rPr lang="en-US" sz="3600" i="1" u="sng" dirty="0">
                <a:effectLst/>
                <a:latin typeface="Calibri" panose="020F0502020204030204" pitchFamily="34" charset="0"/>
                <a:ea typeface="Calibri" panose="020F0502020204030204" pitchFamily="34" charset="0"/>
              </a:rPr>
              <a:t>your Group</a:t>
            </a:r>
            <a:r>
              <a:rPr lang="en-US" sz="3600" i="1" dirty="0">
                <a:effectLst/>
                <a:latin typeface="Calibri" panose="020F0502020204030204" pitchFamily="34" charset="0"/>
                <a:ea typeface="Calibri" panose="020F0502020204030204" pitchFamily="34" charset="0"/>
              </a:rPr>
              <a:t> feel about it at this point in time?</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04146" y="4350328"/>
            <a:ext cx="7647710" cy="1819563"/>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[Literature] Committee Consideration: “</a:t>
            </a:r>
            <a:r>
              <a:rPr lang="en-US" sz="2400" dirty="0"/>
              <a:t>The committee requested that a progress report or draft manuscript be brought back to the 2023 Conference Committee on Literature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4234793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032000" y="406401"/>
            <a:ext cx="9864436" cy="3786908"/>
          </a:xfrm>
        </p:spPr>
        <p:txBody>
          <a:bodyPr>
            <a:noAutofit/>
          </a:bodyPr>
          <a:lstStyle/>
          <a:p>
            <a:pPr marL="0" marR="0" algn="ctr">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“Discuss the wide-ranging impact the Preamble change has had on our A.A. Fellowship.”</a:t>
            </a:r>
            <a:br>
              <a:rPr lang="en-US" sz="1100" dirty="0">
                <a:effectLst/>
                <a:latin typeface="Calibri" panose="020F0502020204030204" pitchFamily="34" charset="0"/>
                <a:ea typeface="Calibri" panose="020F0502020204030204" pitchFamily="34" charset="0"/>
                <a:cs typeface="Times New Roman" panose="02020603050405020304" pitchFamily="18" charset="0"/>
              </a:rPr>
            </a:b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2800" i="1" dirty="0">
                <a:effectLst/>
                <a:latin typeface="Calibri" panose="020F0502020204030204" pitchFamily="34" charset="0"/>
                <a:ea typeface="Calibri" panose="020F0502020204030204" pitchFamily="34" charset="0"/>
                <a:cs typeface="Times New Roman" panose="02020603050405020304" pitchFamily="18" charset="0"/>
              </a:rPr>
              <a:t>Whether your Group is using the A.A. Preamble as approved at the 71</a:t>
            </a:r>
            <a:r>
              <a:rPr lang="en-US" sz="2800" i="1"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General Service Conference, or whether it’s continued with the former preamble, what has been </a:t>
            </a:r>
            <a:r>
              <a:rPr lang="en-US" sz="2800" b="1" i="1" u="sng" dirty="0">
                <a:effectLst/>
                <a:latin typeface="Calibri" panose="020F0502020204030204" pitchFamily="34" charset="0"/>
                <a:ea typeface="Calibri" panose="020F0502020204030204" pitchFamily="34" charset="0"/>
                <a:cs typeface="Times New Roman" panose="02020603050405020304" pitchFamily="18" charset="0"/>
              </a:rPr>
              <a:t>the Group’s</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experience in doing so over the past months?  Again, keep in mind the wording of the Agenda Item: “Discuss the wide-ranging impact…”</a:t>
            </a:r>
            <a:endParaRPr lang="en-US" sz="2800" i="1"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285672" y="4313380"/>
            <a:ext cx="7906328" cy="2138219"/>
          </a:xfrm>
        </p:spPr>
        <p:txBody>
          <a:bodyPr>
            <a:normAutofit/>
          </a:bodyPr>
          <a:lstStyle/>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[Grapevine / La Vina] Committee Consideration: “</a:t>
            </a:r>
            <a:r>
              <a:rPr lang="en-US" sz="2400" dirty="0"/>
              <a:t>The committee felt that after careful consideration of Fellowship feedback, it would be premature to quantify the impact when many A.A. members are still either uninformed or ambivalent about the change.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427386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94F0-5833-D28E-E5A2-7504D83708DF}"/>
              </a:ext>
            </a:extLst>
          </p:cNvPr>
          <p:cNvSpPr>
            <a:spLocks noGrp="1"/>
          </p:cNvSpPr>
          <p:nvPr>
            <p:ph type="ctrTitle"/>
          </p:nvPr>
        </p:nvSpPr>
        <p:spPr>
          <a:xfrm>
            <a:off x="1400291" y="507943"/>
            <a:ext cx="9860744" cy="3231275"/>
          </a:xfrm>
        </p:spPr>
        <p:txBody>
          <a:bodyPr>
            <a:normAutofit/>
          </a:bodyPr>
          <a:lstStyle/>
          <a:p>
            <a:pPr algn="ctr"/>
            <a:r>
              <a:rPr lang="en-US" sz="6600" b="1" u="sng" dirty="0">
                <a:solidFill>
                  <a:srgbClr val="0000CC"/>
                </a:solidFill>
                <a:latin typeface="Arial Rounded MT Bold" panose="020F0704030504030204" pitchFamily="34" charset="0"/>
              </a:rPr>
              <a:t>The Venue</a:t>
            </a:r>
            <a:r>
              <a:rPr lang="en-US" sz="6600" b="1" dirty="0">
                <a:solidFill>
                  <a:srgbClr val="0000CC"/>
                </a:solidFill>
                <a:latin typeface="Arial Rounded MT Bold" panose="020F0704030504030204" pitchFamily="34" charset="0"/>
              </a:rPr>
              <a:t>:</a:t>
            </a:r>
            <a:br>
              <a:rPr lang="en-US" sz="6600" b="1" dirty="0">
                <a:solidFill>
                  <a:srgbClr val="0000CC"/>
                </a:solidFill>
                <a:latin typeface="Arial Rounded MT Bold" panose="020F0704030504030204" pitchFamily="34" charset="0"/>
              </a:rPr>
            </a:br>
            <a:r>
              <a:rPr lang="en-US" sz="6600" b="1" dirty="0">
                <a:solidFill>
                  <a:srgbClr val="0000CC"/>
                </a:solidFill>
                <a:latin typeface="Arial Rounded MT Bold" panose="020F0704030504030204" pitchFamily="34" charset="0"/>
              </a:rPr>
              <a:t>Brooklyn Bridge</a:t>
            </a:r>
            <a:br>
              <a:rPr lang="en-US" sz="6600" b="1" dirty="0">
                <a:solidFill>
                  <a:srgbClr val="0000CC"/>
                </a:solidFill>
                <a:latin typeface="Arial Rounded MT Bold" panose="020F0704030504030204" pitchFamily="34" charset="0"/>
              </a:rPr>
            </a:br>
            <a:r>
              <a:rPr lang="en-US" sz="6600" b="1" dirty="0">
                <a:solidFill>
                  <a:srgbClr val="0000CC"/>
                </a:solidFill>
                <a:latin typeface="Arial Rounded MT Bold" panose="020F0704030504030204" pitchFamily="34" charset="0"/>
              </a:rPr>
              <a:t>Marriott</a:t>
            </a:r>
          </a:p>
        </p:txBody>
      </p:sp>
      <p:sp>
        <p:nvSpPr>
          <p:cNvPr id="3" name="Subtitle 2">
            <a:extLst>
              <a:ext uri="{FF2B5EF4-FFF2-40B4-BE49-F238E27FC236}">
                <a16:creationId xmlns:a16="http://schemas.microsoft.com/office/drawing/2014/main" id="{39EBE776-F226-B009-84BE-484BCD8165E6}"/>
              </a:ext>
            </a:extLst>
          </p:cNvPr>
          <p:cNvSpPr>
            <a:spLocks noGrp="1"/>
          </p:cNvSpPr>
          <p:nvPr>
            <p:ph type="subTitle" idx="1"/>
          </p:nvPr>
        </p:nvSpPr>
        <p:spPr>
          <a:xfrm>
            <a:off x="4135648" y="4307096"/>
            <a:ext cx="7791310" cy="1645920"/>
          </a:xfrm>
        </p:spPr>
        <p:txBody>
          <a:bodyPr>
            <a:normAutofit fontScale="92500" lnSpcReduction="10000"/>
          </a:bodyPr>
          <a:lstStyle/>
          <a:p>
            <a:pPr algn="ctr"/>
            <a:r>
              <a:rPr lang="en-US" sz="6000" u="sng" dirty="0">
                <a:solidFill>
                  <a:srgbClr val="0000CC"/>
                </a:solidFill>
                <a:latin typeface="Arial Rounded MT Bold" panose="020F0704030504030204" pitchFamily="34" charset="0"/>
              </a:rPr>
              <a:t>The Medium</a:t>
            </a:r>
            <a:r>
              <a:rPr lang="en-US" sz="6000" dirty="0">
                <a:solidFill>
                  <a:srgbClr val="0000CC"/>
                </a:solidFill>
                <a:latin typeface="Arial Rounded MT Bold" panose="020F0704030504030204" pitchFamily="34" charset="0"/>
              </a:rPr>
              <a:t>:</a:t>
            </a:r>
          </a:p>
          <a:p>
            <a:pPr algn="ctr"/>
            <a:r>
              <a:rPr lang="en-US" sz="4000" dirty="0">
                <a:solidFill>
                  <a:srgbClr val="0000CC"/>
                </a:solidFill>
                <a:latin typeface="Arial Rounded MT Bold" panose="020F0704030504030204" pitchFamily="34" charset="0"/>
              </a:rPr>
              <a:t>Live (no virtual participation)</a:t>
            </a:r>
          </a:p>
        </p:txBody>
      </p:sp>
    </p:spTree>
    <p:extLst>
      <p:ext uri="{BB962C8B-B14F-4D97-AF65-F5344CB8AC3E}">
        <p14:creationId xmlns:p14="http://schemas.microsoft.com/office/powerpoint/2010/main" val="3801319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63000">
              <a:schemeClr val="accent1">
                <a:lumMod val="40000"/>
                <a:lumOff val="60000"/>
              </a:schemeClr>
            </a:gs>
            <a:gs pos="83000">
              <a:schemeClr val="accent1">
                <a:lumMod val="60000"/>
                <a:lumOff val="40000"/>
              </a:schemeClr>
            </a:gs>
            <a:gs pos="100000">
              <a:schemeClr val="accent6">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804576" y="245534"/>
            <a:ext cx="8574622" cy="2373841"/>
          </a:xfrm>
        </p:spPr>
        <p:txBody>
          <a:bodyPr>
            <a:normAutofit/>
          </a:bodyPr>
          <a:lstStyle/>
          <a:p>
            <a:pPr algn="ctr"/>
            <a:r>
              <a:rPr lang="en-US" sz="7200" dirty="0">
                <a:solidFill>
                  <a:srgbClr val="C00000"/>
                </a:solidFill>
                <a:latin typeface="Arial Rounded MT Bold" panose="020F0704030504030204" pitchFamily="34" charset="0"/>
              </a:rPr>
              <a:t>Floor Actions:         9 of ‘</a:t>
            </a:r>
            <a:r>
              <a:rPr lang="en-US" sz="7200" dirty="0" err="1">
                <a:solidFill>
                  <a:srgbClr val="C00000"/>
                </a:solidFill>
                <a:latin typeface="Arial Rounded MT Bold" panose="020F0704030504030204" pitchFamily="34" charset="0"/>
              </a:rPr>
              <a:t>em</a:t>
            </a:r>
            <a:endParaRPr lang="en-US" sz="7200" dirty="0">
              <a:solidFill>
                <a:srgbClr val="C00000"/>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505201" y="3145367"/>
            <a:ext cx="8477250" cy="2373841"/>
          </a:xfrm>
        </p:spPr>
        <p:txBody>
          <a:bodyPr>
            <a:normAutofit fontScale="92500"/>
          </a:bodyPr>
          <a:lstStyle/>
          <a:p>
            <a:pPr algn="ctr"/>
            <a:r>
              <a:rPr lang="en-US" sz="3600" dirty="0">
                <a:solidFill>
                  <a:srgbClr val="C00000"/>
                </a:solidFill>
              </a:rPr>
              <a:t>The Conference declined to discuss </a:t>
            </a:r>
            <a:r>
              <a:rPr lang="en-US" sz="3600" b="1" dirty="0">
                <a:solidFill>
                  <a:srgbClr val="C00000"/>
                </a:solidFill>
              </a:rPr>
              <a:t>5</a:t>
            </a:r>
            <a:r>
              <a:rPr lang="en-US" sz="3600" dirty="0">
                <a:solidFill>
                  <a:srgbClr val="C00000"/>
                </a:solidFill>
              </a:rPr>
              <a:t> of them;</a:t>
            </a:r>
          </a:p>
          <a:p>
            <a:pPr algn="ctr"/>
            <a:r>
              <a:rPr lang="en-US" sz="3600" b="1" dirty="0">
                <a:solidFill>
                  <a:srgbClr val="C00000"/>
                </a:solidFill>
              </a:rPr>
              <a:t>2</a:t>
            </a:r>
            <a:r>
              <a:rPr lang="en-US" sz="3600" dirty="0">
                <a:solidFill>
                  <a:srgbClr val="C00000"/>
                </a:solidFill>
              </a:rPr>
              <a:t> were discussed but not passed;</a:t>
            </a:r>
          </a:p>
          <a:p>
            <a:pPr algn="ctr"/>
            <a:r>
              <a:rPr lang="en-US" sz="3600" b="1" dirty="0">
                <a:solidFill>
                  <a:srgbClr val="C00000"/>
                </a:solidFill>
              </a:rPr>
              <a:t>2</a:t>
            </a:r>
            <a:r>
              <a:rPr lang="en-US" sz="3600" dirty="0">
                <a:solidFill>
                  <a:srgbClr val="C00000"/>
                </a:solidFill>
              </a:rPr>
              <a:t> were passed and became Advisory Actions. </a:t>
            </a:r>
          </a:p>
        </p:txBody>
      </p:sp>
    </p:spTree>
    <p:extLst>
      <p:ext uri="{BB962C8B-B14F-4D97-AF65-F5344CB8AC3E}">
        <p14:creationId xmlns:p14="http://schemas.microsoft.com/office/powerpoint/2010/main" val="793358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032000" y="406401"/>
            <a:ext cx="9864436" cy="3362035"/>
          </a:xfrm>
        </p:spPr>
        <p:txBody>
          <a:bodyPr>
            <a:noAutofit/>
          </a:bodyPr>
          <a:lstStyle/>
          <a:p>
            <a:pPr marL="0" marR="0" algn="ctr">
              <a:lnSpc>
                <a:spcPct val="107000"/>
              </a:lnSpc>
              <a:spcBef>
                <a:spcPts val="0"/>
              </a:spcBef>
              <a:spcAft>
                <a:spcPts val="800"/>
              </a:spcAft>
            </a:pPr>
            <a:r>
              <a:rPr lang="en-US" sz="4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By Friday evening, April 29</a:t>
            </a:r>
            <a:r>
              <a:rPr lang="en-US" sz="4000" baseline="30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th</a:t>
            </a:r>
            <a:r>
              <a:rPr lang="en-US" sz="4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 the 72</a:t>
            </a:r>
            <a:r>
              <a:rPr lang="en-US" sz="4000" baseline="30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nd</a:t>
            </a:r>
            <a:r>
              <a:rPr lang="en-US" sz="4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 General Service Conference had approved a total of 35 Advisory Actions, and the General Service Board approved all 35 on April 30</a:t>
            </a:r>
            <a:r>
              <a:rPr lang="en-US" sz="4000" baseline="30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th</a:t>
            </a:r>
            <a:r>
              <a:rPr lang="en-US" sz="40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a:t>
            </a:r>
            <a:endParaRPr lang="en-US" sz="4000" i="1" dirty="0">
              <a:solidFill>
                <a:srgbClr val="0000CC"/>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119418" y="4313380"/>
            <a:ext cx="8072582" cy="2138219"/>
          </a:xfrm>
        </p:spPr>
        <p:txBody>
          <a:bodyPr>
            <a:normAutofit/>
          </a:bodyPr>
          <a:lstStyle/>
          <a:p>
            <a:pPr marL="0" marR="0" algn="ctr">
              <a:lnSpc>
                <a:spcPct val="107000"/>
              </a:lnSpc>
              <a:spcBef>
                <a:spcPts val="0"/>
              </a:spcBef>
              <a:spcAft>
                <a:spcPts val="600"/>
              </a:spcAft>
            </a:pPr>
            <a:r>
              <a:rPr lang="en-US" sz="2800" b="1" dirty="0">
                <a:solidFill>
                  <a:srgbClr val="006666"/>
                </a:solidFill>
                <a:effectLst/>
                <a:latin typeface="Arial Rounded MT Bold" panose="020F0704030504030204" pitchFamily="34" charset="0"/>
                <a:ea typeface="Calibri" panose="020F0502020204030204" pitchFamily="34" charset="0"/>
                <a:cs typeface="Times New Roman" panose="02020603050405020304" pitchFamily="18" charset="0"/>
              </a:rPr>
              <a:t>The theme for the next (73</a:t>
            </a:r>
            <a:r>
              <a:rPr lang="en-US" sz="2800" b="1" baseline="30000" dirty="0">
                <a:solidFill>
                  <a:srgbClr val="006666"/>
                </a:solidFill>
                <a:effectLst/>
                <a:latin typeface="Arial Rounded MT Bold" panose="020F0704030504030204" pitchFamily="34" charset="0"/>
                <a:ea typeface="Calibri" panose="020F0502020204030204" pitchFamily="34" charset="0"/>
                <a:cs typeface="Times New Roman" panose="02020603050405020304" pitchFamily="18" charset="0"/>
              </a:rPr>
              <a:t>rd</a:t>
            </a:r>
            <a:r>
              <a:rPr lang="en-US" sz="2800" b="1" dirty="0">
                <a:solidFill>
                  <a:srgbClr val="006666"/>
                </a:solidFill>
                <a:effectLst/>
                <a:latin typeface="Arial Rounded MT Bold" panose="020F0704030504030204" pitchFamily="34" charset="0"/>
                <a:ea typeface="Calibri" panose="020F0502020204030204" pitchFamily="34" charset="0"/>
                <a:cs typeface="Times New Roman" panose="02020603050405020304" pitchFamily="18" charset="0"/>
              </a:rPr>
              <a:t>) General Service Conference, scheduled for April 23-29, 2023:</a:t>
            </a:r>
          </a:p>
          <a:p>
            <a:pPr marL="0" marR="0" algn="ctr">
              <a:lnSpc>
                <a:spcPct val="107000"/>
              </a:lnSpc>
              <a:spcBef>
                <a:spcPts val="0"/>
              </a:spcBef>
              <a:spcAft>
                <a:spcPts val="600"/>
              </a:spcAft>
            </a:pPr>
            <a:r>
              <a:rPr lang="en-US" sz="2800" b="1" dirty="0">
                <a:solidFill>
                  <a:srgbClr val="006666"/>
                </a:solidFill>
                <a:latin typeface="Arial Rounded MT Bold" panose="020F0704030504030204" pitchFamily="34" charset="0"/>
              </a:rPr>
              <a:t>“A.A.’s Three Legacies – Our Common Solution.”</a:t>
            </a:r>
            <a:endParaRPr lang="en-US" sz="2800" b="1" dirty="0">
              <a:solidFill>
                <a:srgbClr val="006666"/>
              </a:solidFill>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70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63000">
              <a:schemeClr val="accent1">
                <a:lumMod val="40000"/>
                <a:lumOff val="60000"/>
              </a:schemeClr>
            </a:gs>
            <a:gs pos="83000">
              <a:schemeClr val="accent1">
                <a:lumMod val="60000"/>
                <a:lumOff val="40000"/>
              </a:schemeClr>
            </a:gs>
            <a:gs pos="100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1905865" y="495014"/>
            <a:ext cx="10067925" cy="2638424"/>
          </a:xfrm>
        </p:spPr>
        <p:txBody>
          <a:bodyPr>
            <a:normAutofit fontScale="90000"/>
          </a:bodyPr>
          <a:lstStyle/>
          <a:p>
            <a:pPr algn="ctr"/>
            <a:r>
              <a:rPr lang="en-US" dirty="0">
                <a:solidFill>
                  <a:srgbClr val="0000CC"/>
                </a:solidFill>
                <a:latin typeface="Arial Rounded MT Bold" panose="020F0704030504030204" pitchFamily="34" charset="0"/>
              </a:rPr>
              <a:t>Those were the results of a week of Conference work, as applied to your responses.</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p:txBody>
          <a:bodyPr>
            <a:normAutofit/>
          </a:bodyPr>
          <a:lstStyle/>
          <a:p>
            <a:pPr algn="ctr"/>
            <a:r>
              <a:rPr lang="en-US" sz="4000" i="1" dirty="0">
                <a:solidFill>
                  <a:srgbClr val="0000CC"/>
                </a:solidFill>
                <a:latin typeface="Arial Rounded MT Bold" panose="020F0704030504030204" pitchFamily="34" charset="0"/>
              </a:rPr>
              <a:t>(Now let’s take a journey behind the scenes…)</a:t>
            </a:r>
          </a:p>
        </p:txBody>
      </p:sp>
    </p:spTree>
    <p:extLst>
      <p:ext uri="{BB962C8B-B14F-4D97-AF65-F5344CB8AC3E}">
        <p14:creationId xmlns:p14="http://schemas.microsoft.com/office/powerpoint/2010/main" val="3766001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63000">
              <a:schemeClr val="accent4">
                <a:lumMod val="60000"/>
                <a:lumOff val="40000"/>
              </a:schemeClr>
            </a:gs>
            <a:gs pos="83000">
              <a:schemeClr val="accent3">
                <a:lumMod val="60000"/>
                <a:lumOff val="40000"/>
              </a:schemeClr>
            </a:gs>
            <a:gs pos="100000">
              <a:schemeClr val="accent4">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1905000" y="245535"/>
            <a:ext cx="9229725" cy="1592790"/>
          </a:xfrm>
        </p:spPr>
        <p:txBody>
          <a:bodyPr>
            <a:normAutofit/>
          </a:bodyPr>
          <a:lstStyle/>
          <a:p>
            <a:pPr algn="ctr"/>
            <a:r>
              <a:rPr lang="en-US" sz="4800" dirty="0">
                <a:solidFill>
                  <a:srgbClr val="C00000"/>
                </a:solidFill>
                <a:latin typeface="Arial Rounded MT Bold" panose="020F0704030504030204" pitchFamily="34" charset="0"/>
              </a:rPr>
              <a:t>Let’s call it what it was: a super-spreader event</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419475" y="2305050"/>
            <a:ext cx="8620125" cy="3004608"/>
          </a:xfrm>
        </p:spPr>
        <p:txBody>
          <a:bodyPr>
            <a:normAutofit fontScale="85000" lnSpcReduction="10000"/>
          </a:bodyPr>
          <a:lstStyle/>
          <a:p>
            <a:pPr marL="571500" indent="-571500" algn="l">
              <a:buFont typeface="Arial" panose="020B0604020202020204" pitchFamily="34" charset="0"/>
              <a:buChar char="•"/>
            </a:pPr>
            <a:r>
              <a:rPr lang="en-US" sz="3600" dirty="0">
                <a:solidFill>
                  <a:srgbClr val="C00000"/>
                </a:solidFill>
                <a:latin typeface="Arial Rounded MT Bold" panose="020F0704030504030204" pitchFamily="34" charset="0"/>
              </a:rPr>
              <a:t>We started the Conference on Sunday morning with 133 voting members.</a:t>
            </a:r>
          </a:p>
          <a:p>
            <a:pPr marL="571500" indent="-571500" algn="l">
              <a:buFont typeface="Arial" panose="020B0604020202020204" pitchFamily="34" charset="0"/>
              <a:buChar char="•"/>
            </a:pPr>
            <a:r>
              <a:rPr lang="en-US" sz="3600" dirty="0">
                <a:solidFill>
                  <a:srgbClr val="C00000"/>
                </a:solidFill>
                <a:latin typeface="Arial Rounded MT Bold" panose="020F0704030504030204" pitchFamily="34" charset="0"/>
              </a:rPr>
              <a:t>By Friday evening, more than 10% of our voting members were quarantined in their rooms with Covid-19 – able to watch on-line, but </a:t>
            </a:r>
            <a:r>
              <a:rPr lang="en-US" sz="3600" u="sng" dirty="0">
                <a:solidFill>
                  <a:srgbClr val="C00000"/>
                </a:solidFill>
                <a:latin typeface="Arial Rounded MT Bold" panose="020F0704030504030204" pitchFamily="34" charset="0"/>
              </a:rPr>
              <a:t>not</a:t>
            </a:r>
            <a:r>
              <a:rPr lang="en-US" sz="3600" dirty="0">
                <a:solidFill>
                  <a:srgbClr val="C00000"/>
                </a:solidFill>
                <a:latin typeface="Arial Rounded MT Bold" panose="020F0704030504030204" pitchFamily="34" charset="0"/>
              </a:rPr>
              <a:t> able to participate.</a:t>
            </a:r>
          </a:p>
        </p:txBody>
      </p:sp>
    </p:spTree>
    <p:extLst>
      <p:ext uri="{BB962C8B-B14F-4D97-AF65-F5344CB8AC3E}">
        <p14:creationId xmlns:p14="http://schemas.microsoft.com/office/powerpoint/2010/main" val="3902810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20000"/>
                <a:lumOff val="80000"/>
              </a:schemeClr>
            </a:gs>
            <a:gs pos="63000">
              <a:schemeClr val="accent4">
                <a:lumMod val="60000"/>
                <a:lumOff val="40000"/>
              </a:schemeClr>
            </a:gs>
            <a:gs pos="83000">
              <a:schemeClr val="accent3">
                <a:lumMod val="60000"/>
                <a:lumOff val="40000"/>
              </a:schemeClr>
            </a:gs>
            <a:gs pos="100000">
              <a:schemeClr val="accent4">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1905000" y="245535"/>
            <a:ext cx="9229725" cy="249765"/>
          </a:xfrm>
        </p:spPr>
        <p:txBody>
          <a:bodyPr>
            <a:normAutofit fontScale="90000"/>
          </a:bodyPr>
          <a:lstStyle/>
          <a:p>
            <a:pPr algn="ctr"/>
            <a:endParaRPr lang="en-US" sz="4800" dirty="0">
              <a:solidFill>
                <a:srgbClr val="C00000"/>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419475" y="495300"/>
            <a:ext cx="8620125" cy="4814358"/>
          </a:xfrm>
        </p:spPr>
        <p:txBody>
          <a:bodyPr>
            <a:normAutofit/>
          </a:bodyPr>
          <a:lstStyle/>
          <a:p>
            <a:pPr marL="571500" indent="-571500" algn="l">
              <a:buFont typeface="Arial" panose="020B0604020202020204" pitchFamily="34" charset="0"/>
              <a:buChar char="•"/>
            </a:pPr>
            <a:r>
              <a:rPr lang="en-US" sz="2400" dirty="0">
                <a:solidFill>
                  <a:srgbClr val="C00000"/>
                </a:solidFill>
                <a:latin typeface="Arial Rounded MT Bold" panose="020F0704030504030204" pitchFamily="34" charset="0"/>
              </a:rPr>
              <a:t>Masks were optional; by our farewell breakfast on Saturday morning, most people remained </a:t>
            </a:r>
            <a:r>
              <a:rPr lang="en-US" sz="2400" u="sng" dirty="0">
                <a:solidFill>
                  <a:srgbClr val="C00000"/>
                </a:solidFill>
                <a:latin typeface="Arial Rounded MT Bold" panose="020F0704030504030204" pitchFamily="34" charset="0"/>
              </a:rPr>
              <a:t>un</a:t>
            </a:r>
            <a:r>
              <a:rPr lang="en-US" sz="2400" dirty="0">
                <a:solidFill>
                  <a:srgbClr val="C00000"/>
                </a:solidFill>
                <a:latin typeface="Arial Rounded MT Bold" panose="020F0704030504030204" pitchFamily="34" charset="0"/>
              </a:rPr>
              <a:t>masked.</a:t>
            </a:r>
          </a:p>
          <a:p>
            <a:pPr marL="571500" indent="-571500" algn="l">
              <a:buFont typeface="Arial" panose="020B0604020202020204" pitchFamily="34" charset="0"/>
              <a:buChar char="•"/>
            </a:pPr>
            <a:r>
              <a:rPr lang="en-US" sz="2400" dirty="0">
                <a:solidFill>
                  <a:srgbClr val="C00000"/>
                </a:solidFill>
                <a:latin typeface="Arial Rounded MT Bold" panose="020F0704030504030204" pitchFamily="34" charset="0"/>
              </a:rPr>
              <a:t>Along with voting members, support staff, interpreters and international observers were infected and quarantined.</a:t>
            </a:r>
          </a:p>
          <a:p>
            <a:pPr marL="571500" indent="-571500" algn="l">
              <a:buFont typeface="Arial" panose="020B0604020202020204" pitchFamily="34" charset="0"/>
              <a:buChar char="•"/>
            </a:pPr>
            <a:r>
              <a:rPr lang="en-US" sz="2400" dirty="0">
                <a:solidFill>
                  <a:srgbClr val="C00000"/>
                </a:solidFill>
                <a:latin typeface="Arial Rounded MT Bold" panose="020F0704030504030204" pitchFamily="34" charset="0"/>
              </a:rPr>
              <a:t>More than half the Conference Committee Chairs were sick with Covid by the time they were homebound.</a:t>
            </a:r>
          </a:p>
          <a:p>
            <a:pPr marL="571500" indent="-571500" algn="l">
              <a:buFont typeface="Arial" panose="020B0604020202020204" pitchFamily="34" charset="0"/>
              <a:buChar char="•"/>
            </a:pPr>
            <a:r>
              <a:rPr lang="en-US" sz="2400" dirty="0">
                <a:solidFill>
                  <a:srgbClr val="C00000"/>
                </a:solidFill>
                <a:latin typeface="Arial Rounded MT Bold" panose="020F0704030504030204" pitchFamily="34" charset="0"/>
              </a:rPr>
              <a:t>One Delegate left early in order to protect their immuno-compromised partner.</a:t>
            </a:r>
          </a:p>
          <a:p>
            <a:pPr marL="1028700" lvl="1" indent="-571500" algn="l">
              <a:buFont typeface="Arial" panose="020B0604020202020204" pitchFamily="34" charset="0"/>
              <a:buChar char="•"/>
            </a:pPr>
            <a:r>
              <a:rPr lang="en-US" sz="2300" dirty="0">
                <a:solidFill>
                  <a:srgbClr val="C00000"/>
                </a:solidFill>
                <a:latin typeface="Arial Rounded MT Bold" panose="020F0704030504030204" pitchFamily="34" charset="0"/>
              </a:rPr>
              <a:t>Final estimate of those infected: 40 – 50</a:t>
            </a:r>
          </a:p>
          <a:p>
            <a:pPr marL="571500" indent="-571500" algn="l">
              <a:buFont typeface="Arial" panose="020B0604020202020204" pitchFamily="34" charset="0"/>
              <a:buChar char="•"/>
            </a:pPr>
            <a:endParaRPr lang="en-US" sz="3600" dirty="0">
              <a:solidFill>
                <a:srgbClr val="C00000"/>
              </a:solidFill>
              <a:latin typeface="Arial Rounded MT Bold" panose="020F0704030504030204" pitchFamily="34" charset="0"/>
            </a:endParaRPr>
          </a:p>
          <a:p>
            <a:pPr marL="571500" indent="-571500" algn="l">
              <a:buFont typeface="Arial" panose="020B0604020202020204" pitchFamily="34" charset="0"/>
              <a:buChar char="•"/>
            </a:pPr>
            <a:endParaRPr lang="en-US" sz="3600"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val="3036813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013527" y="276613"/>
            <a:ext cx="9987973" cy="1071896"/>
          </a:xfrm>
        </p:spPr>
        <p:txBody>
          <a:bodyPr>
            <a:normAutofit/>
          </a:bodyPr>
          <a:lstStyle/>
          <a:p>
            <a:pPr algn="ctr"/>
            <a:r>
              <a:rPr lang="en-US" sz="5400" dirty="0">
                <a:solidFill>
                  <a:srgbClr val="003399"/>
                </a:solidFill>
                <a:latin typeface="Arial Rounded MT Bold" panose="020F0704030504030204" pitchFamily="34" charset="0"/>
              </a:rPr>
              <a:t>That’s the last red slide!  </a:t>
            </a:r>
            <a:r>
              <a:rPr lang="en-US" sz="5400" b="1" dirty="0">
                <a:solidFill>
                  <a:srgbClr val="003399"/>
                </a:solidFill>
                <a:latin typeface="Arial Rounded MT Bold" panose="020F0704030504030204" pitchFamily="34" charset="0"/>
                <a:sym typeface="Wingdings" panose="05000000000000000000" pitchFamily="2" charset="2"/>
              </a:rPr>
              <a:t></a:t>
            </a:r>
            <a:endParaRPr lang="en-US" sz="5400" b="1" dirty="0">
              <a:solidFill>
                <a:srgbClr val="003399"/>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879273" y="1348509"/>
            <a:ext cx="8205355" cy="4710543"/>
          </a:xfrm>
        </p:spPr>
        <p:txBody>
          <a:bodyPr>
            <a:noAutofit/>
          </a:bodyPr>
          <a:lstStyle/>
          <a:p>
            <a:pPr algn="l"/>
            <a:r>
              <a:rPr lang="en-US" sz="4000" dirty="0">
                <a:solidFill>
                  <a:srgbClr val="0000CC"/>
                </a:solidFill>
                <a:latin typeface="Arial Rounded MT Bold" panose="020F0704030504030204" pitchFamily="34" charset="0"/>
              </a:rPr>
              <a:t>Now let’s talk about:</a:t>
            </a:r>
          </a:p>
          <a:p>
            <a:pPr marL="571500" indent="-571500" algn="l">
              <a:buFont typeface="Arial" panose="020B0604020202020204" pitchFamily="34" charset="0"/>
              <a:buChar char="•"/>
            </a:pPr>
            <a:r>
              <a:rPr lang="en-US" sz="4000" dirty="0">
                <a:solidFill>
                  <a:srgbClr val="0000CC"/>
                </a:solidFill>
                <a:latin typeface="Arial Rounded MT Bold" panose="020F0704030504030204" pitchFamily="34" charset="0"/>
              </a:rPr>
              <a:t>Money (very briefly)</a:t>
            </a:r>
          </a:p>
          <a:p>
            <a:pPr marL="571500" indent="-571500" algn="l">
              <a:buFont typeface="Arial" panose="020B0604020202020204" pitchFamily="34" charset="0"/>
              <a:buChar char="•"/>
            </a:pPr>
            <a:r>
              <a:rPr lang="en-US" sz="4000" dirty="0">
                <a:solidFill>
                  <a:srgbClr val="0000CC"/>
                </a:solidFill>
                <a:latin typeface="Arial Rounded MT Bold" panose="020F0704030504030204" pitchFamily="34" charset="0"/>
              </a:rPr>
              <a:t>Fellowship, Love and Service</a:t>
            </a:r>
          </a:p>
          <a:p>
            <a:pPr marL="571500" indent="-571500" algn="l">
              <a:buFont typeface="Arial" panose="020B0604020202020204" pitchFamily="34" charset="0"/>
              <a:buChar char="•"/>
            </a:pPr>
            <a:r>
              <a:rPr lang="en-US" sz="4000" dirty="0">
                <a:solidFill>
                  <a:srgbClr val="0000CC"/>
                </a:solidFill>
                <a:latin typeface="Arial Rounded MT Bold" panose="020F0704030504030204" pitchFamily="34" charset="0"/>
              </a:rPr>
              <a:t>“What I Saw / Heard / Felt”</a:t>
            </a:r>
          </a:p>
          <a:p>
            <a:pPr marL="571500" indent="-571500" algn="l">
              <a:buFont typeface="Arial" panose="020B0604020202020204" pitchFamily="34" charset="0"/>
              <a:buChar char="•"/>
            </a:pPr>
            <a:r>
              <a:rPr lang="en-US" sz="4000" dirty="0">
                <a:solidFill>
                  <a:srgbClr val="0000CC"/>
                </a:solidFill>
                <a:latin typeface="Arial Rounded MT Bold" panose="020F0704030504030204" pitchFamily="34" charset="0"/>
              </a:rPr>
              <a:t>a Tale of Three Agenda Items</a:t>
            </a:r>
          </a:p>
          <a:p>
            <a:pPr marL="571500" indent="-571500">
              <a:buFont typeface="Arial" panose="020B0604020202020204" pitchFamily="34" charset="0"/>
              <a:buChar char="•"/>
            </a:pPr>
            <a:r>
              <a:rPr lang="en-US" sz="4000" dirty="0">
                <a:solidFill>
                  <a:srgbClr val="0000CC"/>
                </a:solidFill>
                <a:latin typeface="Arial Rounded MT Bold" panose="020F0704030504030204" pitchFamily="34" charset="0"/>
              </a:rPr>
              <a:t>and Some Food for Thought.</a:t>
            </a:r>
          </a:p>
        </p:txBody>
      </p:sp>
    </p:spTree>
    <p:extLst>
      <p:ext uri="{BB962C8B-B14F-4D97-AF65-F5344CB8AC3E}">
        <p14:creationId xmlns:p14="http://schemas.microsoft.com/office/powerpoint/2010/main" val="1154429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99855" y="376216"/>
            <a:ext cx="9322438" cy="1471057"/>
          </a:xfrm>
        </p:spPr>
        <p:txBody>
          <a:bodyPr>
            <a:normAutofit fontScale="90000"/>
          </a:bodyPr>
          <a:lstStyle/>
          <a:p>
            <a:pPr algn="ctr"/>
            <a:br>
              <a:rPr lang="en-US" sz="6600" dirty="0">
                <a:solidFill>
                  <a:srgbClr val="0000CC"/>
                </a:solidFill>
                <a:latin typeface="Arial Rounded MT Bold" panose="020F0704030504030204" pitchFamily="34" charset="0"/>
              </a:rPr>
            </a:br>
            <a:r>
              <a:rPr lang="en-US" sz="4900" dirty="0">
                <a:solidFill>
                  <a:srgbClr val="0000CC"/>
                </a:solidFill>
                <a:latin typeface="Arial Rounded MT Bold" panose="020F0704030504030204" pitchFamily="34" charset="0"/>
              </a:rPr>
              <a:t>Straight from the “Picnic Table”: </a:t>
            </a:r>
            <a:r>
              <a:rPr lang="en-US" sz="4900" u="sng" dirty="0">
                <a:solidFill>
                  <a:srgbClr val="0000CC"/>
                </a:solidFill>
                <a:latin typeface="Arial Rounded MT Bold" panose="020F0704030504030204" pitchFamily="34" charset="0"/>
              </a:rPr>
              <a:t>AUDIT RESULTS</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50327" y="2170545"/>
            <a:ext cx="7620000" cy="4008582"/>
          </a:xfrm>
        </p:spPr>
        <p:txBody>
          <a:bodyPr>
            <a:noAutofit/>
          </a:bodyPr>
          <a:lstStyle/>
          <a:p>
            <a:pPr marL="342900" indent="-342900" algn="l">
              <a:buFont typeface="Arial" panose="020B0604020202020204" pitchFamily="34" charset="0"/>
              <a:buChar char="•"/>
            </a:pPr>
            <a:r>
              <a:rPr lang="en-US" sz="2600" dirty="0"/>
              <a:t>Completed on schedule</a:t>
            </a:r>
          </a:p>
          <a:p>
            <a:pPr marL="342900" indent="-342900" algn="l">
              <a:buFont typeface="Arial" panose="020B0604020202020204" pitchFamily="34" charset="0"/>
              <a:buChar char="•"/>
            </a:pPr>
            <a:r>
              <a:rPr lang="en-US" sz="2600" dirty="0"/>
              <a:t>Unmodified or “clean” audit opinion (the financial statements are fairly stated in all material respects)</a:t>
            </a:r>
          </a:p>
          <a:p>
            <a:pPr marL="342900" indent="-342900" algn="l">
              <a:buFont typeface="Arial" panose="020B0604020202020204" pitchFamily="34" charset="0"/>
              <a:buChar char="•"/>
            </a:pPr>
            <a:r>
              <a:rPr lang="en-US" sz="2600" dirty="0"/>
              <a:t>No material weaknesses</a:t>
            </a:r>
          </a:p>
          <a:p>
            <a:pPr marL="342900" indent="-342900" algn="l">
              <a:buFont typeface="Arial" panose="020B0604020202020204" pitchFamily="34" charset="0"/>
              <a:buChar char="•"/>
            </a:pPr>
            <a:r>
              <a:rPr lang="en-US" sz="2600" dirty="0"/>
              <a:t>No significant deficiencies</a:t>
            </a:r>
          </a:p>
          <a:p>
            <a:pPr marL="342900" indent="-342900" algn="l">
              <a:buFont typeface="Arial" panose="020B0604020202020204" pitchFamily="34" charset="0"/>
              <a:buChar char="•"/>
            </a:pPr>
            <a:r>
              <a:rPr lang="en-US" sz="2600" dirty="0"/>
              <a:t>Five recommendations (compared to one in 2020 and seven in 2019)</a:t>
            </a:r>
          </a:p>
        </p:txBody>
      </p:sp>
    </p:spTree>
    <p:extLst>
      <p:ext uri="{BB962C8B-B14F-4D97-AF65-F5344CB8AC3E}">
        <p14:creationId xmlns:p14="http://schemas.microsoft.com/office/powerpoint/2010/main" val="1501081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1671782" y="286328"/>
            <a:ext cx="10363200" cy="1551708"/>
          </a:xfrm>
        </p:spPr>
        <p:txBody>
          <a:bodyPr>
            <a:normAutofit fontScale="90000"/>
          </a:bodyPr>
          <a:lstStyle/>
          <a:p>
            <a:pPr algn="ctr"/>
            <a:r>
              <a:rPr lang="en-US" sz="5300" dirty="0">
                <a:solidFill>
                  <a:srgbClr val="0000CC"/>
                </a:solidFill>
                <a:latin typeface="Arial Rounded MT Bold" panose="020F0704030504030204" pitchFamily="34" charset="0"/>
              </a:rPr>
              <a:t>Straight from the “Picnic Table”:</a:t>
            </a:r>
            <a:r>
              <a:rPr lang="en-US" sz="6000" dirty="0">
                <a:solidFill>
                  <a:srgbClr val="0000CC"/>
                </a:solidFill>
                <a:latin typeface="Arial Rounded MT Bold" panose="020F0704030504030204" pitchFamily="34" charset="0"/>
              </a:rPr>
              <a:t> </a:t>
            </a:r>
            <a:r>
              <a:rPr lang="en-US" sz="4900" u="sng" dirty="0">
                <a:solidFill>
                  <a:srgbClr val="0000CC"/>
                </a:solidFill>
                <a:latin typeface="Arial Rounded MT Bold" panose="020F0704030504030204" pitchFamily="34" charset="0"/>
              </a:rPr>
              <a:t>2021 GSO FINANCIAL HIGHLIGHTS</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749964" y="1838035"/>
            <a:ext cx="8211126" cy="3971637"/>
          </a:xfrm>
        </p:spPr>
        <p:txBody>
          <a:bodyPr>
            <a:normAutofit fontScale="92500"/>
          </a:bodyPr>
          <a:lstStyle/>
          <a:p>
            <a:pPr marL="457200" indent="-457200" algn="l">
              <a:buFont typeface="Arial" panose="020B0604020202020204" pitchFamily="34" charset="0"/>
              <a:buChar char="•"/>
            </a:pPr>
            <a:r>
              <a:rPr lang="en-US" sz="2800" dirty="0"/>
              <a:t>7th Tradition of Self-Support – $10.78 million set another record, up 5.07% from $10.26 million in 2020</a:t>
            </a:r>
          </a:p>
          <a:p>
            <a:pPr marL="457200" indent="-457200" algn="l">
              <a:buFont typeface="Arial" panose="020B0604020202020204" pitchFamily="34" charset="0"/>
              <a:buChar char="•"/>
            </a:pPr>
            <a:r>
              <a:rPr lang="en-US" sz="2800" dirty="0"/>
              <a:t>Operating Expense - $15.28 million down 31.6% from $22.34 million in 2020</a:t>
            </a:r>
          </a:p>
          <a:p>
            <a:pPr marL="457200" indent="-457200" algn="l">
              <a:buFont typeface="Arial" panose="020B0604020202020204" pitchFamily="34" charset="0"/>
              <a:buChar char="•"/>
            </a:pPr>
            <a:r>
              <a:rPr lang="en-US" sz="2800" dirty="0"/>
              <a:t>Self-Support - covered 70.5% of operating expense and 142.0% of program service exp m $10.26 million in 2020</a:t>
            </a:r>
          </a:p>
          <a:p>
            <a:pPr marL="457200" indent="-457200" algn="l">
              <a:buFont typeface="Arial" panose="020B0604020202020204" pitchFamily="34" charset="0"/>
              <a:buChar char="•"/>
            </a:pPr>
            <a:r>
              <a:rPr lang="en-US" sz="2800" dirty="0"/>
              <a:t>AAWS publishing gross profits – $6.30 million down 4.3% from $6.58 million in 2020</a:t>
            </a:r>
          </a:p>
          <a:p>
            <a:pPr algn="l"/>
            <a:endParaRPr lang="en-US" dirty="0"/>
          </a:p>
        </p:txBody>
      </p:sp>
    </p:spTree>
    <p:extLst>
      <p:ext uri="{BB962C8B-B14F-4D97-AF65-F5344CB8AC3E}">
        <p14:creationId xmlns:p14="http://schemas.microsoft.com/office/powerpoint/2010/main" val="2028216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105890" y="230430"/>
            <a:ext cx="9332191" cy="2134079"/>
          </a:xfrm>
        </p:spPr>
        <p:txBody>
          <a:bodyPr>
            <a:normAutofit fontScale="90000"/>
          </a:bodyPr>
          <a:lstStyle/>
          <a:p>
            <a:pPr algn="l"/>
            <a:r>
              <a:rPr lang="en-US" sz="5600" dirty="0">
                <a:solidFill>
                  <a:srgbClr val="0000CC"/>
                </a:solidFill>
                <a:latin typeface="Arial Rounded MT Bold" panose="020F0704030504030204" pitchFamily="34" charset="0"/>
              </a:rPr>
              <a:t>The Fellowship of a live General Service Conference</a:t>
            </a:r>
            <a:r>
              <a:rPr lang="en-US" sz="3200" dirty="0">
                <a:solidFill>
                  <a:srgbClr val="0000CC"/>
                </a:solidFill>
                <a:latin typeface="Arial Rounded MT Bold" panose="020F0704030504030204" pitchFamily="34" charset="0"/>
              </a:rPr>
              <a:t> </a:t>
            </a:r>
            <a:r>
              <a:rPr lang="en-US" sz="3200" i="1" dirty="0">
                <a:solidFill>
                  <a:srgbClr val="0000CC"/>
                </a:solidFill>
                <a:latin typeface="Arial Rounded MT Bold" panose="020F0704030504030204" pitchFamily="34" charset="0"/>
              </a:rPr>
              <a:t>(for all you Delegates in Training…)</a:t>
            </a:r>
            <a:endParaRPr lang="en-US" sz="7200" b="1" i="1" dirty="0">
              <a:solidFill>
                <a:srgbClr val="0000CC"/>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147127" y="2364509"/>
            <a:ext cx="7934037" cy="3492645"/>
          </a:xfrm>
        </p:spPr>
        <p:txBody>
          <a:bodyPr>
            <a:noAutofit/>
          </a:bodyPr>
          <a:lstStyle/>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The joy of meeting others from all over the United States &amp; Canada (and Brazil and Argentina!)</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The meals, the hallways, the breaks – always seeking out additional information / new perspectives</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People who love A.A. enough to serve it</a:t>
            </a:r>
          </a:p>
        </p:txBody>
      </p:sp>
    </p:spTree>
    <p:extLst>
      <p:ext uri="{BB962C8B-B14F-4D97-AF65-F5344CB8AC3E}">
        <p14:creationId xmlns:p14="http://schemas.microsoft.com/office/powerpoint/2010/main" val="962078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1745672" y="240146"/>
            <a:ext cx="10178473" cy="1154545"/>
          </a:xfrm>
        </p:spPr>
        <p:txBody>
          <a:bodyPr>
            <a:normAutofit/>
          </a:bodyPr>
          <a:lstStyle/>
          <a:p>
            <a:r>
              <a:rPr lang="en-US" sz="6000" dirty="0">
                <a:solidFill>
                  <a:srgbClr val="0000CC"/>
                </a:solidFill>
                <a:latin typeface="Arial Rounded MT Bold" panose="020F0704030504030204" pitchFamily="34" charset="0"/>
              </a:rPr>
              <a:t>“What I Saw / Heard / Felt”</a:t>
            </a:r>
            <a:endParaRPr lang="en-US"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645891" y="2013528"/>
            <a:ext cx="7278254" cy="4174836"/>
          </a:xfrm>
        </p:spPr>
        <p:txBody>
          <a:bodyPr>
            <a:normAutofit/>
          </a:bodyPr>
          <a:lstStyle/>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Love of our Program / Fellowship</a:t>
            </a:r>
          </a:p>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Full Participation on All Levels</a:t>
            </a:r>
          </a:p>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Warranty Five at Work / or Not</a:t>
            </a:r>
          </a:p>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A Well-Prepared Conference</a:t>
            </a:r>
          </a:p>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Opposing Philosophies</a:t>
            </a:r>
          </a:p>
          <a:p>
            <a:pPr marL="457200" indent="-457200" algn="l">
              <a:buFont typeface="Arial" panose="020B0604020202020204" pitchFamily="34" charset="0"/>
              <a:buChar char="•"/>
            </a:pPr>
            <a:r>
              <a:rPr lang="en-US" sz="3200" dirty="0">
                <a:solidFill>
                  <a:srgbClr val="0000CC"/>
                </a:solidFill>
                <a:latin typeface="Arial Rounded MT Bold" panose="020F0704030504030204" pitchFamily="34" charset="0"/>
              </a:rPr>
              <a:t>Our Incredible Staff</a:t>
            </a:r>
            <a:endParaRPr lang="en-US" sz="3200" dirty="0"/>
          </a:p>
          <a:p>
            <a:pPr algn="l"/>
            <a:endParaRPr lang="en-US" sz="2800" dirty="0"/>
          </a:p>
        </p:txBody>
      </p:sp>
    </p:spTree>
    <p:extLst>
      <p:ext uri="{BB962C8B-B14F-4D97-AF65-F5344CB8AC3E}">
        <p14:creationId xmlns:p14="http://schemas.microsoft.com/office/powerpoint/2010/main" val="337077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B9CC141D-D1F9-FF8B-214F-2DD914B9F4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575" y="0"/>
            <a:ext cx="83232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704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81381" y="245535"/>
            <a:ext cx="9337963" cy="1888066"/>
          </a:xfrm>
        </p:spPr>
        <p:txBody>
          <a:bodyPr>
            <a:normAutofit/>
          </a:bodyPr>
          <a:lstStyle/>
          <a:p>
            <a:pPr algn="l"/>
            <a:r>
              <a:rPr lang="en-US" dirty="0">
                <a:solidFill>
                  <a:srgbClr val="0000CC"/>
                </a:solidFill>
                <a:latin typeface="Arial Rounded MT Bold" panose="020F0704030504030204" pitchFamily="34" charset="0"/>
              </a:rPr>
              <a:t>Agenda Items – Tale #1:</a:t>
            </a:r>
            <a:br>
              <a:rPr lang="en-US" dirty="0">
                <a:solidFill>
                  <a:srgbClr val="0000CC"/>
                </a:solidFill>
                <a:latin typeface="Arial Rounded MT Bold" panose="020F0704030504030204" pitchFamily="34" charset="0"/>
              </a:rPr>
            </a:br>
            <a:r>
              <a:rPr lang="en-US" sz="4800" dirty="0">
                <a:solidFill>
                  <a:srgbClr val="0000CC"/>
                </a:solidFill>
                <a:latin typeface="Arial Rounded MT Bold" panose="020F0704030504030204" pitchFamily="34" charset="0"/>
              </a:rPr>
              <a:t>  </a:t>
            </a:r>
            <a:r>
              <a:rPr lang="en-US" sz="4800" i="1" dirty="0">
                <a:solidFill>
                  <a:srgbClr val="003399"/>
                </a:solidFill>
                <a:latin typeface="Arial Rounded MT Bold" panose="020F0704030504030204" pitchFamily="34" charset="0"/>
              </a:rPr>
              <a:t>Online Groups (follow-up)</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267075" y="2266950"/>
            <a:ext cx="8235947" cy="4038600"/>
          </a:xfrm>
        </p:spPr>
        <p:txBody>
          <a:bodyPr>
            <a:noAutofit/>
          </a:bodyPr>
          <a:lstStyle/>
          <a:p>
            <a:r>
              <a:rPr lang="en-CA" sz="2400" dirty="0">
                <a:solidFill>
                  <a:srgbClr val="0000CC"/>
                </a:solidFill>
                <a:effectLst/>
                <a:latin typeface="Arial Rounded MT Bold" panose="020F0704030504030204" pitchFamily="34" charset="0"/>
                <a:ea typeface="Calibri" panose="020F0502020204030204" pitchFamily="34" charset="0"/>
                <a:cs typeface="Times New Roman" panose="02020603050405020304" pitchFamily="18" charset="0"/>
              </a:rPr>
              <a:t>“It should be reemphasized that the Conference is not a political body, demanding a completely rigid formula of representation. What we shall need will always be enough delegates at the Conference to afford a reliable cross section of A.A. plus enough more to make sure of good local communication.”</a:t>
            </a:r>
          </a:p>
          <a:p>
            <a:r>
              <a:rPr lang="en-CA" sz="2400" dirty="0">
                <a:solidFill>
                  <a:srgbClr val="003399"/>
                </a:solidFill>
                <a:effectLst/>
                <a:latin typeface="Arial Rounded MT Bold" panose="020F0704030504030204" pitchFamily="34" charset="0"/>
                <a:ea typeface="Calibri" panose="020F0502020204030204" pitchFamily="34" charset="0"/>
                <a:cs typeface="Times New Roman" panose="02020603050405020304" pitchFamily="18" charset="0"/>
              </a:rPr>
              <a:t>– Bill W. memo following the 1961 Conference, regarding a question “on problems regarding geography and A.A. population”.</a:t>
            </a:r>
          </a:p>
          <a:p>
            <a:endParaRPr lang="en-US" sz="2400" dirty="0">
              <a:solidFill>
                <a:srgbClr val="0000CC"/>
              </a:solidFill>
              <a:latin typeface="Arial Rounded MT Bold" panose="020F0704030504030204" pitchFamily="34" charset="0"/>
            </a:endParaRPr>
          </a:p>
        </p:txBody>
      </p:sp>
    </p:spTree>
    <p:extLst>
      <p:ext uri="{BB962C8B-B14F-4D97-AF65-F5344CB8AC3E}">
        <p14:creationId xmlns:p14="http://schemas.microsoft.com/office/powerpoint/2010/main" val="1418897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72145" y="245535"/>
            <a:ext cx="9230877" cy="2091266"/>
          </a:xfrm>
        </p:spPr>
        <p:txBody>
          <a:bodyPr>
            <a:normAutofit/>
          </a:bodyPr>
          <a:lstStyle/>
          <a:p>
            <a:pPr algn="l"/>
            <a:r>
              <a:rPr lang="en-US" dirty="0">
                <a:solidFill>
                  <a:srgbClr val="0000CC"/>
                </a:solidFill>
                <a:latin typeface="Arial Rounded MT Bold" panose="020F0704030504030204" pitchFamily="34" charset="0"/>
              </a:rPr>
              <a:t>Agenda Items – Tale #2:</a:t>
            </a:r>
            <a:br>
              <a:rPr lang="en-US" dirty="0">
                <a:solidFill>
                  <a:srgbClr val="0000CC"/>
                </a:solidFill>
                <a:latin typeface="Arial Rounded MT Bold" panose="020F0704030504030204" pitchFamily="34" charset="0"/>
              </a:rPr>
            </a:br>
            <a:r>
              <a:rPr lang="en-US" dirty="0">
                <a:solidFill>
                  <a:srgbClr val="0000CC"/>
                </a:solidFill>
                <a:latin typeface="Arial Rounded MT Bold" panose="020F0704030504030204" pitchFamily="34" charset="0"/>
              </a:rPr>
              <a:t>  </a:t>
            </a:r>
            <a:r>
              <a:rPr lang="en-US" sz="5400" i="1" dirty="0">
                <a:solidFill>
                  <a:srgbClr val="003399"/>
                </a:solidFill>
                <a:latin typeface="Arial Rounded MT Bold" panose="020F0704030504030204" pitchFamily="34" charset="0"/>
              </a:rPr>
              <a:t>Messaging the Fellowship</a:t>
            </a:r>
            <a:endParaRPr lang="en-US" sz="54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685309" y="2798619"/>
            <a:ext cx="8405091" cy="2604654"/>
          </a:xfrm>
        </p:spPr>
        <p:txBody>
          <a:bodyPr>
            <a:normAutofit fontScale="70000" lnSpcReduction="20000"/>
          </a:bodyPr>
          <a:lstStyle/>
          <a:p>
            <a:pPr marL="0" marR="0" algn="l">
              <a:spcBef>
                <a:spcPts val="0"/>
              </a:spcBef>
              <a:spcAft>
                <a:spcPts val="0"/>
              </a:spcAft>
            </a:pPr>
            <a:r>
              <a:rPr lang="en-US" sz="3600" b="1" u="sng" dirty="0">
                <a:solidFill>
                  <a:srgbClr val="0000CC"/>
                </a:solidFill>
                <a:effectLst/>
                <a:latin typeface="Arial Rounded MT Bold" panose="020F0704030504030204" pitchFamily="34" charset="0"/>
                <a:ea typeface="Calibri" panose="020F0502020204030204" pitchFamily="34" charset="0"/>
              </a:rPr>
              <a:t>Floor Action #9:</a:t>
            </a:r>
            <a:endParaRPr lang="en-US" sz="3600" b="1" u="sng" dirty="0">
              <a:solidFill>
                <a:srgbClr val="0000CC"/>
              </a:solidFill>
              <a:latin typeface="Arial Rounded MT Bold" panose="020F0704030504030204" pitchFamily="34" charset="0"/>
              <a:ea typeface="Calibri" panose="020F0502020204030204" pitchFamily="34" charset="0"/>
            </a:endParaRPr>
          </a:p>
          <a:p>
            <a:pPr marL="0" marR="0" algn="l">
              <a:spcBef>
                <a:spcPts val="0"/>
              </a:spcBef>
              <a:spcAft>
                <a:spcPts val="0"/>
              </a:spcAft>
            </a:pPr>
            <a:r>
              <a:rPr lang="en-US" sz="3600" dirty="0">
                <a:solidFill>
                  <a:srgbClr val="0000CC"/>
                </a:solidFill>
                <a:effectLst/>
                <a:latin typeface="Arial Rounded MT Bold" panose="020F0704030504030204" pitchFamily="34" charset="0"/>
                <a:ea typeface="Times New Roman" panose="02020603050405020304" pitchFamily="18" charset="0"/>
              </a:rPr>
              <a:t> </a:t>
            </a:r>
            <a:endParaRPr lang="en-US" sz="3600" dirty="0">
              <a:solidFill>
                <a:srgbClr val="0000CC"/>
              </a:solidFill>
              <a:effectLst/>
              <a:latin typeface="Arial Rounded MT Bold" panose="020F0704030504030204" pitchFamily="34" charset="0"/>
              <a:ea typeface="Calibri" panose="020F0502020204030204" pitchFamily="34" charset="0"/>
            </a:endParaRPr>
          </a:p>
          <a:p>
            <a:pPr marL="0" marR="0" algn="l">
              <a:spcBef>
                <a:spcPts val="0"/>
              </a:spcBef>
              <a:spcAft>
                <a:spcPts val="0"/>
              </a:spcAft>
            </a:pPr>
            <a:r>
              <a:rPr lang="en-US" sz="3600" dirty="0">
                <a:solidFill>
                  <a:srgbClr val="0000CC"/>
                </a:solidFill>
                <a:effectLst/>
                <a:latin typeface="Arial Rounded MT Bold" panose="020F0704030504030204" pitchFamily="34" charset="0"/>
                <a:ea typeface="Times New Roman" panose="02020603050405020304" pitchFamily="18" charset="0"/>
              </a:rPr>
              <a:t>It was </a:t>
            </a:r>
            <a:r>
              <a:rPr lang="en-US" sz="3600" u="sng" dirty="0">
                <a:solidFill>
                  <a:srgbClr val="0000CC"/>
                </a:solidFill>
                <a:effectLst/>
                <a:latin typeface="Arial Rounded MT Bold" panose="020F0704030504030204" pitchFamily="34" charset="0"/>
                <a:ea typeface="Times New Roman" panose="02020603050405020304" pitchFamily="18" charset="0"/>
              </a:rPr>
              <a:t>recommended</a:t>
            </a:r>
            <a:r>
              <a:rPr lang="en-US" sz="3600" dirty="0">
                <a:solidFill>
                  <a:srgbClr val="0000CC"/>
                </a:solidFill>
                <a:effectLst/>
                <a:latin typeface="Arial Rounded MT Bold" panose="020F0704030504030204" pitchFamily="34" charset="0"/>
                <a:ea typeface="Times New Roman" panose="02020603050405020304" pitchFamily="18" charset="0"/>
              </a:rPr>
              <a:t> that: “</a:t>
            </a:r>
            <a:r>
              <a:rPr lang="en-US" sz="3600" dirty="0">
                <a:solidFill>
                  <a:srgbClr val="0000CC"/>
                </a:solidFill>
                <a:effectLst/>
                <a:latin typeface="Arial Rounded MT Bold" panose="020F0704030504030204" pitchFamily="34" charset="0"/>
                <a:ea typeface="Calibri" panose="020F0502020204030204" pitchFamily="34" charset="0"/>
              </a:rPr>
              <a:t>The 1995 Conference Advisory Action be reaffirmed that the first 164 pages of the Big Book, the Forewords, “The Doctor’s Opinion,” “Doctor Bob’s Nightmare” and the Appendices remain as is.”</a:t>
            </a:r>
          </a:p>
          <a:p>
            <a:endParaRPr lang="en-US" dirty="0"/>
          </a:p>
        </p:txBody>
      </p:sp>
    </p:spTree>
    <p:extLst>
      <p:ext uri="{BB962C8B-B14F-4D97-AF65-F5344CB8AC3E}">
        <p14:creationId xmlns:p14="http://schemas.microsoft.com/office/powerpoint/2010/main" val="2743932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25963" y="245534"/>
            <a:ext cx="9277059" cy="1897302"/>
          </a:xfrm>
        </p:spPr>
        <p:txBody>
          <a:bodyPr>
            <a:normAutofit fontScale="90000"/>
          </a:bodyPr>
          <a:lstStyle/>
          <a:p>
            <a:pPr algn="l"/>
            <a:r>
              <a:rPr lang="en-US" dirty="0">
                <a:solidFill>
                  <a:srgbClr val="0000CC"/>
                </a:solidFill>
                <a:latin typeface="Arial Rounded MT Bold" panose="020F0704030504030204" pitchFamily="34" charset="0"/>
              </a:rPr>
              <a:t>Agenda Items – Tale #3:</a:t>
            </a:r>
            <a:br>
              <a:rPr lang="en-US" dirty="0">
                <a:solidFill>
                  <a:srgbClr val="0000CC"/>
                </a:solidFill>
                <a:latin typeface="Arial Rounded MT Bold" panose="020F0704030504030204" pitchFamily="34" charset="0"/>
              </a:rPr>
            </a:br>
            <a:r>
              <a:rPr lang="en-US" dirty="0">
                <a:solidFill>
                  <a:srgbClr val="0000CC"/>
                </a:solidFill>
                <a:latin typeface="Arial Rounded MT Bold" panose="020F0704030504030204" pitchFamily="34" charset="0"/>
              </a:rPr>
              <a:t>  </a:t>
            </a:r>
            <a:r>
              <a:rPr lang="en-US" i="1" dirty="0">
                <a:solidFill>
                  <a:srgbClr val="003399"/>
                </a:solidFill>
                <a:latin typeface="Arial Rounded MT Bold" panose="020F0704030504030204" pitchFamily="34" charset="0"/>
              </a:rPr>
              <a:t>Inclusion   </a:t>
            </a:r>
            <a:r>
              <a:rPr lang="en-US" sz="4400" i="1" dirty="0">
                <a:solidFill>
                  <a:srgbClr val="003399"/>
                </a:solidFill>
                <a:latin typeface="Arial Rounded MT Bold" panose="020F0704030504030204" pitchFamily="34" charset="0"/>
              </a:rPr>
              <a:t>(Part 1)</a:t>
            </a:r>
            <a:endParaRPr lang="en-US" sz="44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590473" y="2536154"/>
            <a:ext cx="7402077" cy="2534610"/>
          </a:xfrm>
        </p:spPr>
        <p:txBody>
          <a:bodyPr>
            <a:normAutofit/>
          </a:bodyPr>
          <a:lstStyle/>
          <a:p>
            <a:pPr algn="l"/>
            <a:r>
              <a:rPr lang="en-US" sz="2800" dirty="0">
                <a:solidFill>
                  <a:srgbClr val="0000CC"/>
                </a:solidFill>
                <a:latin typeface="Arial Rounded MT Bold" panose="020F0704030504030204" pitchFamily="34" charset="0"/>
              </a:rPr>
              <a:t>“The committee </a:t>
            </a:r>
            <a:r>
              <a:rPr lang="en-US" sz="2800" u="sng" dirty="0">
                <a:solidFill>
                  <a:srgbClr val="0000CC"/>
                </a:solidFill>
                <a:latin typeface="Arial Rounded MT Bold" panose="020F0704030504030204" pitchFamily="34" charset="0"/>
              </a:rPr>
              <a:t>recommended</a:t>
            </a:r>
            <a:r>
              <a:rPr lang="en-US" sz="2800" dirty="0">
                <a:solidFill>
                  <a:srgbClr val="0000CC"/>
                </a:solidFill>
                <a:latin typeface="Arial Rounded MT Bold" panose="020F0704030504030204" pitchFamily="34" charset="0"/>
              </a:rPr>
              <a:t> that the compilation of all Conference committee background be made available annually on or before February 15 in English, French and Spanish.”</a:t>
            </a:r>
          </a:p>
          <a:p>
            <a:endParaRPr lang="en-US" dirty="0"/>
          </a:p>
          <a:p>
            <a:endParaRPr lang="en-US" dirty="0"/>
          </a:p>
        </p:txBody>
      </p:sp>
    </p:spTree>
    <p:extLst>
      <p:ext uri="{BB962C8B-B14F-4D97-AF65-F5344CB8AC3E}">
        <p14:creationId xmlns:p14="http://schemas.microsoft.com/office/powerpoint/2010/main" val="1958171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99854" y="299415"/>
            <a:ext cx="9203168" cy="1880368"/>
          </a:xfrm>
        </p:spPr>
        <p:txBody>
          <a:bodyPr>
            <a:normAutofit fontScale="90000"/>
          </a:bodyPr>
          <a:lstStyle/>
          <a:p>
            <a:pPr algn="l"/>
            <a:r>
              <a:rPr lang="en-US" dirty="0">
                <a:solidFill>
                  <a:srgbClr val="0000CC"/>
                </a:solidFill>
                <a:latin typeface="Arial Rounded MT Bold" panose="020F0704030504030204" pitchFamily="34" charset="0"/>
              </a:rPr>
              <a:t>Agenda Items – Tale #3:</a:t>
            </a:r>
            <a:br>
              <a:rPr lang="en-US" dirty="0">
                <a:solidFill>
                  <a:srgbClr val="0000CC"/>
                </a:solidFill>
                <a:latin typeface="Arial Rounded MT Bold" panose="020F0704030504030204" pitchFamily="34" charset="0"/>
              </a:rPr>
            </a:br>
            <a:r>
              <a:rPr lang="en-US" dirty="0">
                <a:solidFill>
                  <a:srgbClr val="0000CC"/>
                </a:solidFill>
                <a:latin typeface="Arial Rounded MT Bold" panose="020F0704030504030204" pitchFamily="34" charset="0"/>
              </a:rPr>
              <a:t>  </a:t>
            </a:r>
            <a:r>
              <a:rPr lang="en-US" i="1" dirty="0">
                <a:solidFill>
                  <a:srgbClr val="003399"/>
                </a:solidFill>
                <a:latin typeface="Arial Rounded MT Bold" panose="020F0704030504030204" pitchFamily="34" charset="0"/>
              </a:rPr>
              <a:t>Inclusion   </a:t>
            </a:r>
            <a:r>
              <a:rPr lang="en-US" sz="4400" i="1" dirty="0">
                <a:solidFill>
                  <a:srgbClr val="003399"/>
                </a:solidFill>
                <a:latin typeface="Arial Rounded MT Bold" panose="020F0704030504030204" pitchFamily="34" charset="0"/>
              </a:rPr>
              <a:t>(Part 2)</a:t>
            </a:r>
            <a:endParaRPr lang="en-US" sz="44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2733965" y="2549236"/>
            <a:ext cx="8769058" cy="1671781"/>
          </a:xfrm>
        </p:spPr>
        <p:txBody>
          <a:bodyPr>
            <a:normAutofit fontScale="92500"/>
          </a:bodyPr>
          <a:lstStyle/>
          <a:p>
            <a:pPr algn="l"/>
            <a:r>
              <a:rPr lang="en-US" sz="2400" dirty="0">
                <a:solidFill>
                  <a:srgbClr val="0000CC"/>
                </a:solidFill>
                <a:latin typeface="Arial Rounded MT Bold" panose="020F0704030504030204" pitchFamily="34" charset="0"/>
              </a:rPr>
              <a:t>“The committee </a:t>
            </a:r>
            <a:r>
              <a:rPr lang="en-US" sz="2400" u="sng" dirty="0">
                <a:solidFill>
                  <a:srgbClr val="0000CC"/>
                </a:solidFill>
                <a:latin typeface="Arial Rounded MT Bold" panose="020F0704030504030204" pitchFamily="34" charset="0"/>
              </a:rPr>
              <a:t>recommended</a:t>
            </a:r>
            <a:r>
              <a:rPr lang="en-US" sz="2400" dirty="0">
                <a:solidFill>
                  <a:srgbClr val="0000CC"/>
                </a:solidFill>
                <a:latin typeface="Arial Rounded MT Bold" panose="020F0704030504030204" pitchFamily="34" charset="0"/>
              </a:rPr>
              <a:t> that the compilation of all Conference committee background be made available annually on or before February 15 in English, French and Spanish.”</a:t>
            </a:r>
          </a:p>
          <a:p>
            <a:pPr algn="ctr"/>
            <a:r>
              <a:rPr lang="en-US" sz="2400" dirty="0">
                <a:solidFill>
                  <a:srgbClr val="0000CC"/>
                </a:solidFill>
                <a:latin typeface="Arial Rounded MT Bold" panose="020F0704030504030204" pitchFamily="34" charset="0"/>
              </a:rPr>
              <a:t>Became:</a:t>
            </a:r>
          </a:p>
        </p:txBody>
      </p:sp>
      <p:sp>
        <p:nvSpPr>
          <p:cNvPr id="4" name="TextBox 3">
            <a:extLst>
              <a:ext uri="{FF2B5EF4-FFF2-40B4-BE49-F238E27FC236}">
                <a16:creationId xmlns:a16="http://schemas.microsoft.com/office/drawing/2014/main" id="{BE8B3386-858B-5FF7-C63D-2424A6B21EF8}"/>
              </a:ext>
            </a:extLst>
          </p:cNvPr>
          <p:cNvSpPr txBox="1"/>
          <p:nvPr/>
        </p:nvSpPr>
        <p:spPr>
          <a:xfrm>
            <a:off x="4608945" y="4221017"/>
            <a:ext cx="7435273" cy="1815882"/>
          </a:xfrm>
          <a:prstGeom prst="rect">
            <a:avLst/>
          </a:prstGeom>
          <a:noFill/>
        </p:spPr>
        <p:txBody>
          <a:bodyPr wrap="square" rtlCol="0">
            <a:spAutoFit/>
          </a:bodyPr>
          <a:lstStyle/>
          <a:p>
            <a:pPr algn="l"/>
            <a:r>
              <a:rPr lang="en-US" sz="2800" dirty="0">
                <a:solidFill>
                  <a:srgbClr val="003399"/>
                </a:solidFill>
                <a:latin typeface="Arial Rounded MT Bold" panose="020F0704030504030204" pitchFamily="34" charset="0"/>
              </a:rPr>
              <a:t>Advisory Action #20: “The compilation of all Conference committee background be made available simultaneously in English, French and Spanish.”</a:t>
            </a:r>
          </a:p>
        </p:txBody>
      </p:sp>
    </p:spTree>
    <p:extLst>
      <p:ext uri="{BB962C8B-B14F-4D97-AF65-F5344CB8AC3E}">
        <p14:creationId xmlns:p14="http://schemas.microsoft.com/office/powerpoint/2010/main" val="2144048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768436" y="923636"/>
            <a:ext cx="7752195" cy="4184074"/>
          </a:xfrm>
        </p:spPr>
        <p:txBody>
          <a:bodyPr>
            <a:noAutofit/>
          </a:bodyPr>
          <a:lstStyle/>
          <a:p>
            <a:pPr algn="ctr"/>
            <a:r>
              <a:rPr lang="en-US" sz="8800" dirty="0">
                <a:solidFill>
                  <a:srgbClr val="0000CC"/>
                </a:solidFill>
                <a:latin typeface="Arial Rounded MT Bold" panose="020F0704030504030204" pitchFamily="34" charset="0"/>
              </a:rPr>
              <a:t>Thoughts</a:t>
            </a:r>
            <a:br>
              <a:rPr lang="en-US" sz="8800" dirty="0">
                <a:solidFill>
                  <a:srgbClr val="0000CC"/>
                </a:solidFill>
                <a:latin typeface="Arial Rounded MT Bold" panose="020F0704030504030204" pitchFamily="34" charset="0"/>
              </a:rPr>
            </a:br>
            <a:r>
              <a:rPr lang="en-US" sz="8800" dirty="0">
                <a:solidFill>
                  <a:srgbClr val="0000CC"/>
                </a:solidFill>
                <a:latin typeface="Arial Rounded MT Bold" panose="020F0704030504030204" pitchFamily="34" charset="0"/>
              </a:rPr>
              <a:t>for your Reflection</a:t>
            </a:r>
          </a:p>
        </p:txBody>
      </p:sp>
    </p:spTree>
    <p:extLst>
      <p:ext uri="{BB962C8B-B14F-4D97-AF65-F5344CB8AC3E}">
        <p14:creationId xmlns:p14="http://schemas.microsoft.com/office/powerpoint/2010/main" val="361517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343150" y="352424"/>
            <a:ext cx="9159873" cy="2289175"/>
          </a:xfrm>
        </p:spPr>
        <p:txBody>
          <a:bodyPr>
            <a:normAutofit/>
          </a:bodyPr>
          <a:lstStyle/>
          <a:p>
            <a:pPr algn="l"/>
            <a:r>
              <a:rPr lang="en-US" sz="6600" dirty="0">
                <a:solidFill>
                  <a:srgbClr val="0000CC"/>
                </a:solidFill>
                <a:latin typeface="Arial Rounded MT Bold" panose="020F0704030504030204" pitchFamily="34" charset="0"/>
              </a:rPr>
              <a:t>My Favorite Quote from 	the 72</a:t>
            </a:r>
            <a:r>
              <a:rPr lang="en-US" sz="6600" baseline="30000" dirty="0">
                <a:solidFill>
                  <a:srgbClr val="0000CC"/>
                </a:solidFill>
                <a:latin typeface="Arial Rounded MT Bold" panose="020F0704030504030204" pitchFamily="34" charset="0"/>
              </a:rPr>
              <a:t>nd</a:t>
            </a:r>
            <a:r>
              <a:rPr lang="en-US" sz="6600" dirty="0">
                <a:solidFill>
                  <a:srgbClr val="0000CC"/>
                </a:solidFill>
                <a:latin typeface="Arial Rounded MT Bold" panose="020F0704030504030204" pitchFamily="34" charset="0"/>
              </a:rPr>
              <a:t> GSC:</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62451" y="2895600"/>
            <a:ext cx="7353299" cy="2457451"/>
          </a:xfrm>
        </p:spPr>
        <p:txBody>
          <a:bodyPr>
            <a:normAutofit/>
          </a:bodyPr>
          <a:lstStyle/>
          <a:p>
            <a:pPr algn="l"/>
            <a:r>
              <a:rPr lang="en-US" sz="4400" dirty="0">
                <a:solidFill>
                  <a:srgbClr val="0000CC"/>
                </a:solidFill>
                <a:latin typeface="Arial Rounded MT Bold" panose="020F0704030504030204" pitchFamily="34" charset="0"/>
              </a:rPr>
              <a:t>“Blessed are those who have nothing to say, and the courage not to say it.”</a:t>
            </a:r>
          </a:p>
        </p:txBody>
      </p:sp>
    </p:spTree>
    <p:extLst>
      <p:ext uri="{BB962C8B-B14F-4D97-AF65-F5344CB8AC3E}">
        <p14:creationId xmlns:p14="http://schemas.microsoft.com/office/powerpoint/2010/main" val="3166931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336800" y="803565"/>
            <a:ext cx="9476508" cy="1995053"/>
          </a:xfrm>
        </p:spPr>
        <p:txBody>
          <a:bodyPr>
            <a:noAutofit/>
          </a:bodyPr>
          <a:lstStyle/>
          <a:p>
            <a:pPr algn="l"/>
            <a:r>
              <a:rPr lang="en-US" sz="4000" dirty="0">
                <a:solidFill>
                  <a:srgbClr val="0000CC"/>
                </a:solidFill>
                <a:latin typeface="Arial Rounded MT Bold" panose="020F0704030504030204" pitchFamily="34" charset="0"/>
              </a:rPr>
              <a:t>I received Delegate’s Questionnaires from 297 groups – group participation was up about 25% from last year.</a:t>
            </a:r>
          </a:p>
        </p:txBody>
      </p:sp>
      <p:sp>
        <p:nvSpPr>
          <p:cNvPr id="3" name="TextBox 2">
            <a:extLst>
              <a:ext uri="{FF2B5EF4-FFF2-40B4-BE49-F238E27FC236}">
                <a16:creationId xmlns:a16="http://schemas.microsoft.com/office/drawing/2014/main" id="{E2D7EE17-BDE4-BC5E-8DE8-4A71EBD89E8E}"/>
              </a:ext>
            </a:extLst>
          </p:cNvPr>
          <p:cNvSpPr txBox="1"/>
          <p:nvPr/>
        </p:nvSpPr>
        <p:spPr>
          <a:xfrm>
            <a:off x="5569527" y="3297382"/>
            <a:ext cx="6234546" cy="2062103"/>
          </a:xfrm>
          <a:prstGeom prst="rect">
            <a:avLst/>
          </a:prstGeom>
          <a:noFill/>
        </p:spPr>
        <p:txBody>
          <a:bodyPr wrap="square" rtlCol="0">
            <a:spAutoFit/>
          </a:bodyPr>
          <a:lstStyle/>
          <a:p>
            <a:r>
              <a:rPr lang="en-US" sz="3200" dirty="0">
                <a:solidFill>
                  <a:srgbClr val="003399"/>
                </a:solidFill>
                <a:latin typeface="Arial Rounded MT Bold" panose="020F0704030504030204" pitchFamily="34" charset="0"/>
              </a:rPr>
              <a:t>Thank you for being part of the 15% of all the groups in SENY who let their voices be heard this year – </a:t>
            </a:r>
            <a:r>
              <a:rPr lang="en-US" sz="3200" i="1" dirty="0">
                <a:solidFill>
                  <a:srgbClr val="003399"/>
                </a:solidFill>
                <a:latin typeface="Arial Rounded MT Bold" panose="020F0704030504030204" pitchFamily="34" charset="0"/>
              </a:rPr>
              <a:t>it matters</a:t>
            </a:r>
            <a:r>
              <a:rPr lang="en-US" sz="3200" dirty="0">
                <a:solidFill>
                  <a:srgbClr val="003399"/>
                </a:solidFill>
                <a:latin typeface="Arial Rounded MT Bold" panose="020F0704030504030204" pitchFamily="34" charset="0"/>
              </a:rPr>
              <a:t>.</a:t>
            </a:r>
          </a:p>
        </p:txBody>
      </p:sp>
    </p:spTree>
    <p:extLst>
      <p:ext uri="{BB962C8B-B14F-4D97-AF65-F5344CB8AC3E}">
        <p14:creationId xmlns:p14="http://schemas.microsoft.com/office/powerpoint/2010/main" val="3264623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235199" y="245534"/>
            <a:ext cx="9267823" cy="2616199"/>
          </a:xfrm>
        </p:spPr>
        <p:txBody>
          <a:bodyPr>
            <a:normAutofit fontScale="90000"/>
          </a:bodyPr>
          <a:lstStyle/>
          <a:p>
            <a:pPr algn="l"/>
            <a:r>
              <a:rPr lang="en-US" sz="4800" dirty="0">
                <a:solidFill>
                  <a:srgbClr val="0000CC"/>
                </a:solidFill>
                <a:latin typeface="Arial Rounded MT Bold" panose="020F0704030504030204" pitchFamily="34" charset="0"/>
              </a:rPr>
              <a:t>What can we – your Delegate and your other Area Officers – do to make your service experience more meaningful and satisfying?</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082473" y="3213483"/>
            <a:ext cx="7799240" cy="3398983"/>
          </a:xfrm>
        </p:spPr>
        <p:txBody>
          <a:bodyPr>
            <a:normAutofit/>
          </a:bodyPr>
          <a:lstStyle/>
          <a:p>
            <a:pPr algn="l"/>
            <a:r>
              <a:rPr lang="en-US" sz="3200" dirty="0">
                <a:solidFill>
                  <a:srgbClr val="003399"/>
                </a:solidFill>
                <a:latin typeface="Arial Rounded MT Bold" panose="020F0704030504030204" pitchFamily="34" charset="0"/>
              </a:rPr>
              <a:t>Come and tell us at our Area Inventory in November!  Both the outgoing Panel 71s and the incoming Panel 73s will be there to listen to you.</a:t>
            </a:r>
          </a:p>
          <a:p>
            <a:pPr algn="l"/>
            <a:r>
              <a:rPr lang="en-US" sz="3200" dirty="0">
                <a:solidFill>
                  <a:srgbClr val="003399"/>
                </a:solidFill>
                <a:latin typeface="Arial Rounded MT Bold" panose="020F0704030504030204" pitchFamily="34" charset="0"/>
              </a:rPr>
              <a:t>				And speaking of our 									November Assembly…</a:t>
            </a:r>
          </a:p>
        </p:txBody>
      </p:sp>
    </p:spTree>
    <p:extLst>
      <p:ext uri="{BB962C8B-B14F-4D97-AF65-F5344CB8AC3E}">
        <p14:creationId xmlns:p14="http://schemas.microsoft.com/office/powerpoint/2010/main" val="1734242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381250" y="182033"/>
            <a:ext cx="9045573" cy="2048932"/>
          </a:xfrm>
        </p:spPr>
        <p:txBody>
          <a:bodyPr>
            <a:noAutofit/>
          </a:bodyPr>
          <a:lstStyle/>
          <a:p>
            <a:pPr algn="l"/>
            <a:r>
              <a:rPr lang="en-US" sz="6600" dirty="0">
                <a:solidFill>
                  <a:srgbClr val="0000CC"/>
                </a:solidFill>
                <a:latin typeface="Arial Rounded MT Bold" panose="020F0704030504030204" pitchFamily="34" charset="0"/>
              </a:rPr>
              <a:t>The NERT (Northeast Regional Trustee)</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219575" y="2497664"/>
            <a:ext cx="7896224" cy="3769786"/>
          </a:xfrm>
        </p:spPr>
        <p:txBody>
          <a:bodyPr>
            <a:normAutofit lnSpcReduction="10000"/>
          </a:bodyPr>
          <a:lstStyle/>
          <a:p>
            <a:pPr algn="l"/>
            <a:r>
              <a:rPr lang="en-US" sz="2800" dirty="0">
                <a:solidFill>
                  <a:srgbClr val="0000CC"/>
                </a:solidFill>
                <a:latin typeface="Arial Rounded MT Bold" panose="020F0704030504030204" pitchFamily="34" charset="0"/>
              </a:rPr>
              <a:t>Our beloved Francis G. is rotating on next April.  Who will make themselves available as a candidate from SENY?</a:t>
            </a:r>
          </a:p>
          <a:p>
            <a:pPr algn="l"/>
            <a:r>
              <a:rPr lang="en-US" sz="2800" dirty="0">
                <a:solidFill>
                  <a:srgbClr val="0000CC"/>
                </a:solidFill>
                <a:latin typeface="Arial Rounded MT Bold" panose="020F0704030504030204" pitchFamily="34" charset="0"/>
              </a:rPr>
              <a:t>	The letter from GSO will be available on 	aaseny.org/From The Delegate shortly; 	selection for SENY’s candidate will be at 	our Area Assembly on November 10</a:t>
            </a:r>
            <a:r>
              <a:rPr lang="en-US" sz="2800" baseline="30000" dirty="0">
                <a:solidFill>
                  <a:srgbClr val="0000CC"/>
                </a:solidFill>
                <a:latin typeface="Arial Rounded MT Bold" panose="020F0704030504030204" pitchFamily="34" charset="0"/>
              </a:rPr>
              <a:t>th</a:t>
            </a:r>
            <a:r>
              <a:rPr lang="en-US" sz="2800" dirty="0">
                <a:solidFill>
                  <a:srgbClr val="0000CC"/>
                </a:solidFill>
                <a:latin typeface="Arial Rounded MT Bold" panose="020F0704030504030204" pitchFamily="34" charset="0"/>
              </a:rPr>
              <a:t>.</a:t>
            </a:r>
          </a:p>
          <a:p>
            <a:pPr algn="l"/>
            <a:r>
              <a:rPr lang="en-US" sz="2800" dirty="0">
                <a:solidFill>
                  <a:srgbClr val="0000CC"/>
                </a:solidFill>
                <a:latin typeface="Arial Rounded MT Bold" panose="020F0704030504030204" pitchFamily="34" charset="0"/>
              </a:rPr>
              <a:t>     			Will you stand and be available?</a:t>
            </a:r>
          </a:p>
        </p:txBody>
      </p:sp>
    </p:spTree>
    <p:extLst>
      <p:ext uri="{BB962C8B-B14F-4D97-AF65-F5344CB8AC3E}">
        <p14:creationId xmlns:p14="http://schemas.microsoft.com/office/powerpoint/2010/main" val="2867634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1" y="266700"/>
            <a:ext cx="8574622" cy="2390775"/>
          </a:xfrm>
        </p:spPr>
        <p:txBody>
          <a:bodyPr>
            <a:normAutofit fontScale="90000"/>
          </a:bodyPr>
          <a:lstStyle/>
          <a:p>
            <a:pPr algn="ctr"/>
            <a:r>
              <a:rPr lang="en-US" dirty="0">
                <a:solidFill>
                  <a:srgbClr val="0000CC"/>
                </a:solidFill>
                <a:latin typeface="Arial Rounded MT Bold" panose="020F0704030504030204" pitchFamily="34" charset="0"/>
              </a:rPr>
              <a:t>Our SENY Elections, Panel 73 Officers:</a:t>
            </a:r>
            <a:br>
              <a:rPr lang="en-US" dirty="0">
                <a:solidFill>
                  <a:srgbClr val="0000CC"/>
                </a:solidFill>
                <a:latin typeface="Arial Rounded MT Bold" panose="020F0704030504030204" pitchFamily="34" charset="0"/>
              </a:rPr>
            </a:br>
            <a:r>
              <a:rPr lang="en-US" sz="4400" dirty="0">
                <a:solidFill>
                  <a:srgbClr val="0000CC"/>
                </a:solidFill>
                <a:latin typeface="Arial Rounded MT Bold" panose="020F0704030504030204" pitchFamily="34" charset="0"/>
              </a:rPr>
              <a:t>Saturday, September 10</a:t>
            </a:r>
            <a:r>
              <a:rPr lang="en-US" sz="4400" baseline="30000" dirty="0">
                <a:solidFill>
                  <a:srgbClr val="0000CC"/>
                </a:solidFill>
                <a:latin typeface="Arial Rounded MT Bold" panose="020F0704030504030204" pitchFamily="34" charset="0"/>
              </a:rPr>
              <a:t>th</a:t>
            </a:r>
            <a:r>
              <a:rPr lang="en-US" sz="4400" dirty="0">
                <a:solidFill>
                  <a:srgbClr val="0000CC"/>
                </a:solidFill>
                <a:latin typeface="Arial Rounded MT Bold" panose="020F0704030504030204" pitchFamily="34" charset="0"/>
              </a:rPr>
              <a:t> </a:t>
            </a:r>
            <a:r>
              <a:rPr lang="en-US" sz="4400" i="1" dirty="0">
                <a:solidFill>
                  <a:srgbClr val="0000CC"/>
                </a:solidFill>
                <a:latin typeface="Arial Rounded MT Bold" panose="020F0704030504030204" pitchFamily="34" charset="0"/>
              </a:rPr>
              <a:t>(virtual)</a:t>
            </a: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5133975" y="2828925"/>
            <a:ext cx="6854825" cy="3895147"/>
          </a:xfrm>
        </p:spPr>
        <p:txBody>
          <a:bodyPr>
            <a:noAutofit/>
          </a:bodyPr>
          <a:lstStyle/>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Delegate</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Alternate Delegate</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Chair</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Treasurer</a:t>
            </a:r>
          </a:p>
          <a:p>
            <a:pPr marL="457200" indent="-457200" algn="l">
              <a:buFont typeface="Arial" panose="020B0604020202020204" pitchFamily="34" charset="0"/>
              <a:buChar char="•"/>
            </a:pPr>
            <a:r>
              <a:rPr lang="en-US" sz="2800" dirty="0">
                <a:solidFill>
                  <a:srgbClr val="0000CC"/>
                </a:solidFill>
                <a:latin typeface="Arial Rounded MT Bold" panose="020F0704030504030204" pitchFamily="34" charset="0"/>
              </a:rPr>
              <a:t>Tech/Comm Officer</a:t>
            </a:r>
          </a:p>
          <a:p>
            <a:pPr algn="l"/>
            <a:r>
              <a:rPr lang="en-US" sz="2800" dirty="0">
                <a:solidFill>
                  <a:srgbClr val="0000CC"/>
                </a:solidFill>
                <a:latin typeface="Arial Rounded MT Bold" panose="020F0704030504030204" pitchFamily="34" charset="0"/>
              </a:rPr>
              <a:t>	  </a:t>
            </a:r>
            <a:r>
              <a:rPr lang="en-US" sz="2800" i="1" dirty="0">
                <a:solidFill>
                  <a:srgbClr val="0000CC"/>
                </a:solidFill>
                <a:latin typeface="Arial Rounded MT Bold" panose="020F0704030504030204" pitchFamily="34" charset="0"/>
              </a:rPr>
              <a:t>Are you available to serve???</a:t>
            </a:r>
          </a:p>
        </p:txBody>
      </p:sp>
    </p:spTree>
    <p:extLst>
      <p:ext uri="{BB962C8B-B14F-4D97-AF65-F5344CB8AC3E}">
        <p14:creationId xmlns:p14="http://schemas.microsoft.com/office/powerpoint/2010/main" val="44315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19163" y="364836"/>
            <a:ext cx="8574622" cy="2129750"/>
          </a:xfrm>
        </p:spPr>
        <p:txBody>
          <a:bodyPr>
            <a:noAutofit/>
          </a:bodyPr>
          <a:lstStyle/>
          <a:p>
            <a:pPr marL="0" marR="0" algn="ctr">
              <a:lnSpc>
                <a:spcPct val="107000"/>
              </a:lnSpc>
              <a:spcBef>
                <a:spcPts val="0"/>
              </a:spcBef>
              <a:spcAft>
                <a:spcPts val="600"/>
              </a:spcAft>
            </a:pPr>
            <a:r>
              <a:rPr lang="en-US" sz="6600" b="1" dirty="0">
                <a:solidFill>
                  <a:srgbClr val="0000CC"/>
                </a:solidFill>
                <a:effectLst/>
                <a:latin typeface="Calibri" panose="020F0502020204030204" pitchFamily="34" charset="0"/>
                <a:ea typeface="Calibri" panose="020F0502020204030204" pitchFamily="34" charset="0"/>
                <a:cs typeface="Times New Roman" panose="02020603050405020304" pitchFamily="18" charset="0"/>
              </a:rPr>
              <a:t>The Delegate’s Questionnaire:</a:t>
            </a:r>
            <a:endParaRPr lang="en-US" sz="6600" b="1" dirty="0">
              <a:solidFill>
                <a:srgbClr val="0000CC"/>
              </a:solidFill>
            </a:endParaRPr>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528292" y="2494586"/>
            <a:ext cx="8275782" cy="3592946"/>
          </a:xfrm>
        </p:spPr>
        <p:txBody>
          <a:bodyPr>
            <a:noAutofit/>
          </a:bodyPr>
          <a:lstStyle/>
          <a:p>
            <a:pPr marL="0" marR="0" algn="ctr">
              <a:lnSpc>
                <a:spcPct val="107000"/>
              </a:lnSpc>
              <a:spcBef>
                <a:spcPts val="0"/>
              </a:spcBef>
              <a:spcAft>
                <a:spcPts val="0"/>
              </a:spcAft>
            </a:pPr>
            <a:r>
              <a:rPr lang="en-US" sz="4400" b="1" dirty="0">
                <a:solidFill>
                  <a:srgbClr val="0000CC"/>
                </a:solidFill>
              </a:rPr>
              <a:t>The six Agenda Items on which your groups gave a “yes” or “no”.</a:t>
            </a:r>
          </a:p>
          <a:p>
            <a:pPr marL="0" marR="0" algn="ctr">
              <a:lnSpc>
                <a:spcPct val="107000"/>
              </a:lnSpc>
              <a:spcBef>
                <a:spcPts val="0"/>
              </a:spcBef>
              <a:spcAft>
                <a:spcPts val="0"/>
              </a:spcAft>
            </a:pPr>
            <a:endParaRPr lang="en-US" sz="4400" b="1" dirty="0">
              <a:solidFill>
                <a:srgbClr val="0000CC"/>
              </a:solidFill>
            </a:endParaRPr>
          </a:p>
          <a:p>
            <a:pPr marL="0" marR="0" algn="ctr">
              <a:lnSpc>
                <a:spcPct val="107000"/>
              </a:lnSpc>
              <a:spcBef>
                <a:spcPts val="0"/>
              </a:spcBef>
              <a:spcAft>
                <a:spcPts val="0"/>
              </a:spcAft>
            </a:pPr>
            <a:r>
              <a:rPr lang="en-US" sz="3600" b="1" dirty="0">
                <a:solidFill>
                  <a:srgbClr val="0000CC"/>
                </a:solidFill>
              </a:rPr>
              <a:t>(with many thanks to those groups who participated!)</a:t>
            </a:r>
          </a:p>
          <a:p>
            <a:pPr marL="0" marR="0" algn="ctr">
              <a:lnSpc>
                <a:spcPct val="107000"/>
              </a:lnSpc>
              <a:spcBef>
                <a:spcPts val="0"/>
              </a:spcBef>
              <a:spcAft>
                <a:spcPts val="0"/>
              </a:spcAft>
            </a:pPr>
            <a:endParaRPr lang="en-US" sz="2400" dirty="0"/>
          </a:p>
        </p:txBody>
      </p:sp>
    </p:spTree>
    <p:extLst>
      <p:ext uri="{BB962C8B-B14F-4D97-AF65-F5344CB8AC3E}">
        <p14:creationId xmlns:p14="http://schemas.microsoft.com/office/powerpoint/2010/main" val="538158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63000">
              <a:schemeClr val="accent2">
                <a:lumMod val="60000"/>
                <a:lumOff val="40000"/>
              </a:schemeClr>
            </a:gs>
            <a:gs pos="83000">
              <a:schemeClr val="accent2">
                <a:lumMod val="60000"/>
                <a:lumOff val="40000"/>
              </a:schemeClr>
            </a:gs>
            <a:gs pos="100000">
              <a:schemeClr val="accent2">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3122364" y="1319646"/>
            <a:ext cx="8574622" cy="2390775"/>
          </a:xfrm>
        </p:spPr>
        <p:txBody>
          <a:bodyPr>
            <a:normAutofit/>
          </a:bodyPr>
          <a:lstStyle/>
          <a:p>
            <a:pPr algn="l"/>
            <a:r>
              <a:rPr lang="en-US" i="1" dirty="0">
                <a:solidFill>
                  <a:schemeClr val="bg2">
                    <a:lumMod val="50000"/>
                  </a:schemeClr>
                </a:solidFill>
                <a:latin typeface="Arial Rounded MT Bold" panose="020F0704030504030204" pitchFamily="34" charset="0"/>
              </a:rPr>
              <a:t>[This space left blank for anything I forgot]</a:t>
            </a:r>
            <a:endParaRPr lang="en-US" sz="4400" i="1" dirty="0">
              <a:solidFill>
                <a:schemeClr val="bg2">
                  <a:lumMod val="50000"/>
                </a:schemeClr>
              </a:solidFill>
              <a:latin typeface="Arial Rounded MT Bold" panose="020F0704030504030204" pitchFamily="34" charset="0"/>
            </a:endParaRPr>
          </a:p>
        </p:txBody>
      </p:sp>
      <p:sp>
        <p:nvSpPr>
          <p:cNvPr id="5" name="Subtitle 4">
            <a:extLst>
              <a:ext uri="{FF2B5EF4-FFF2-40B4-BE49-F238E27FC236}">
                <a16:creationId xmlns:a16="http://schemas.microsoft.com/office/drawing/2014/main" id="{34E2596C-E227-6CA0-2B5F-0D510128CE4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886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E572-5126-30E0-F7AB-410A10C8AFB3}"/>
              </a:ext>
            </a:extLst>
          </p:cNvPr>
          <p:cNvSpPr>
            <a:spLocks noGrp="1"/>
          </p:cNvSpPr>
          <p:nvPr>
            <p:ph type="ctrTitle"/>
          </p:nvPr>
        </p:nvSpPr>
        <p:spPr>
          <a:xfrm>
            <a:off x="2244099" y="166257"/>
            <a:ext cx="9375247" cy="3185554"/>
          </a:xfrm>
        </p:spPr>
        <p:txBody>
          <a:bodyPr>
            <a:normAutofit/>
          </a:bodyPr>
          <a:lstStyle/>
          <a:p>
            <a:pPr algn="l"/>
            <a:r>
              <a:rPr lang="en-US" sz="4800" b="1" dirty="0">
                <a:solidFill>
                  <a:srgbClr val="0000CC"/>
                </a:solidFill>
                <a:latin typeface="Arial Rounded MT Bold" panose="020F0704030504030204" pitchFamily="34" charset="0"/>
              </a:rPr>
              <a:t>Thank you for this opportunity to serve SENY and Alcoholics Anonymous! I am incredibly grateful for this privilege.</a:t>
            </a:r>
          </a:p>
        </p:txBody>
      </p:sp>
      <p:sp>
        <p:nvSpPr>
          <p:cNvPr id="3" name="Subtitle 2">
            <a:extLst>
              <a:ext uri="{FF2B5EF4-FFF2-40B4-BE49-F238E27FC236}">
                <a16:creationId xmlns:a16="http://schemas.microsoft.com/office/drawing/2014/main" id="{2FA3E501-EFB9-BBBE-7E1A-3C8A6B0C58DA}"/>
              </a:ext>
            </a:extLst>
          </p:cNvPr>
          <p:cNvSpPr>
            <a:spLocks noGrp="1"/>
          </p:cNvSpPr>
          <p:nvPr>
            <p:ph type="subTitle" idx="1"/>
          </p:nvPr>
        </p:nvSpPr>
        <p:spPr>
          <a:xfrm>
            <a:off x="5800436" y="3800763"/>
            <a:ext cx="6077528" cy="2909454"/>
          </a:xfrm>
        </p:spPr>
        <p:txBody>
          <a:bodyPr>
            <a:normAutofit/>
          </a:bodyPr>
          <a:lstStyle/>
          <a:p>
            <a:pPr algn="ctr"/>
            <a:r>
              <a:rPr lang="en-US" sz="4000" dirty="0">
                <a:solidFill>
                  <a:srgbClr val="0000CC"/>
                </a:solidFill>
                <a:latin typeface="Arial Rounded MT Bold" panose="020F0704030504030204" pitchFamily="34" charset="0"/>
              </a:rPr>
              <a:t>Tom B. – Delegate</a:t>
            </a:r>
          </a:p>
          <a:p>
            <a:pPr algn="ctr"/>
            <a:r>
              <a:rPr lang="en-US" sz="4000" dirty="0">
                <a:solidFill>
                  <a:srgbClr val="0000CC"/>
                </a:solidFill>
                <a:latin typeface="Arial Rounded MT Bold" panose="020F0704030504030204" pitchFamily="34" charset="0"/>
              </a:rPr>
              <a:t>Area 49, Panel 71</a:t>
            </a:r>
          </a:p>
          <a:p>
            <a:pPr algn="ctr"/>
            <a:r>
              <a:rPr lang="en-US" sz="4000" dirty="0">
                <a:solidFill>
                  <a:srgbClr val="0000CC"/>
                </a:solidFill>
                <a:latin typeface="Arial Rounded MT Bold" panose="020F0704030504030204" pitchFamily="34" charset="0"/>
              </a:rPr>
              <a:t>delegate@aaseny.org</a:t>
            </a:r>
          </a:p>
          <a:p>
            <a:pPr algn="ctr"/>
            <a:endParaRPr lang="en-US" sz="4000" dirty="0">
              <a:solidFill>
                <a:srgbClr val="0000CC"/>
              </a:solidFill>
              <a:latin typeface="Arial Rounded MT Bold" panose="020F0704030504030204" pitchFamily="34" charset="0"/>
            </a:endParaRPr>
          </a:p>
        </p:txBody>
      </p:sp>
    </p:spTree>
    <p:extLst>
      <p:ext uri="{BB962C8B-B14F-4D97-AF65-F5344CB8AC3E}">
        <p14:creationId xmlns:p14="http://schemas.microsoft.com/office/powerpoint/2010/main" val="138420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548795"/>
            <a:ext cx="8574622" cy="1686405"/>
          </a:xfrm>
        </p:spPr>
        <p:txBody>
          <a:bodyPr>
            <a:normAutofit/>
          </a:bodyPr>
          <a:lstStyle/>
          <a:p>
            <a:pPr marL="0" marR="0" algn="ctr">
              <a:lnSpc>
                <a:spcPct val="107000"/>
              </a:lnSpc>
              <a:spcBef>
                <a:spcPts val="0"/>
              </a:spcBef>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“Consider request that all proposed changes to the book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Twelve Steps and Twelve Traditions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be handled in footnotes.”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Wingdings" panose="05000000000000000000" pitchFamily="2" charset="2"/>
                <a:ea typeface="Calibri" panose="020F0502020204030204" pitchFamily="34" charset="0"/>
                <a:cs typeface="Times New Roman" panose="02020603050405020304" pitchFamily="18" charset="0"/>
              </a:rPr>
              <a:t>o</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No</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28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39886" y="2493817"/>
            <a:ext cx="6987645" cy="3999347"/>
          </a:xfrm>
        </p:spPr>
        <p:txBody>
          <a:bodyPr>
            <a:noAutofit/>
          </a:bodyPr>
          <a:lstStyle/>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223</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(85%)</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40</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(15%)</a:t>
            </a:r>
          </a:p>
          <a:p>
            <a:pPr marL="0" marR="0" algn="ctr">
              <a:lnSpc>
                <a:spcPct val="107000"/>
              </a:lnSpc>
              <a:spcBef>
                <a:spcPts val="0"/>
              </a:spcBef>
              <a:spcAft>
                <a:spcPts val="0"/>
              </a:spcAft>
            </a:pPr>
            <a:endParaRPr lang="en-US" sz="24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a:t>
            </a:r>
          </a:p>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a:t>
            </a:r>
            <a:r>
              <a:rPr lang="en-US" sz="2400" dirty="0">
                <a:effectLst/>
                <a:latin typeface="Calibri" panose="020F0502020204030204" pitchFamily="34" charset="0"/>
                <a:ea typeface="Calibri" panose="020F0502020204030204" pitchFamily="34" charset="0"/>
                <a:cs typeface="Times New Roman" panose="02020603050405020304" pitchFamily="18" charset="0"/>
              </a:rPr>
              <a:t> – “took no action”</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[Finance] Committee Consideration: “The committee agreed that they did not want to mandate a specific format for possible changes to a future Conference.”</a:t>
            </a:r>
            <a:endParaRPr lang="en-US" sz="2400" dirty="0"/>
          </a:p>
        </p:txBody>
      </p:sp>
    </p:spTree>
    <p:extLst>
      <p:ext uri="{BB962C8B-B14F-4D97-AF65-F5344CB8AC3E}">
        <p14:creationId xmlns:p14="http://schemas.microsoft.com/office/powerpoint/2010/main" val="351705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625379"/>
            <a:ext cx="8574622" cy="1695640"/>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“Consider requests that the chapter titled “The Doctor’s Opinion” be returned to page one, as it was in the First Edition.”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No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553529" y="2697018"/>
            <a:ext cx="7189640" cy="3823854"/>
          </a:xfrm>
        </p:spPr>
        <p:txBody>
          <a:bodyPr>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156</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(58%)</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111</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No</a:t>
            </a:r>
            <a:r>
              <a:rPr lang="en-US" sz="2400" dirty="0">
                <a:effectLst/>
                <a:latin typeface="Calibri" panose="020F0502020204030204" pitchFamily="34" charset="0"/>
                <a:ea typeface="Calibri" panose="020F0502020204030204" pitchFamily="34" charset="0"/>
                <a:cs typeface="Times New Roman" panose="02020603050405020304" pitchFamily="18" charset="0"/>
              </a:rPr>
              <a:t> – “took no action”</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[Report &amp; Charter] Committee Consideration: “The committee added that they did not recognize a strong ‘spiritual need’ to revert to the original pagination.”</a:t>
            </a:r>
            <a:endParaRPr lang="en-US" sz="2400" dirty="0"/>
          </a:p>
        </p:txBody>
      </p:sp>
    </p:spTree>
    <p:extLst>
      <p:ext uri="{BB962C8B-B14F-4D97-AF65-F5344CB8AC3E}">
        <p14:creationId xmlns:p14="http://schemas.microsoft.com/office/powerpoint/2010/main" val="420652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354832"/>
            <a:ext cx="8574622" cy="1640223"/>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“Review request to create a new form of communication to address anonymity on social media.”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No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3953165" y="2133601"/>
            <a:ext cx="7786254" cy="3805381"/>
          </a:xfrm>
        </p:spPr>
        <p:txBody>
          <a:bodyPr>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229</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(92%)</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19</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(8%)</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a:t>
            </a:r>
          </a:p>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[Public Information] Committee Consideration: “The committee requested the trustees’ Public Information Committee and staff secretary focus on distributing the survey, to all age demographics, particularly a young population, and obtain results that will inform decisions on any future new form of communication.”</a:t>
            </a:r>
            <a:endParaRPr lang="en-US" sz="2400" dirty="0"/>
          </a:p>
        </p:txBody>
      </p:sp>
    </p:spTree>
    <p:extLst>
      <p:ext uri="{BB962C8B-B14F-4D97-AF65-F5344CB8AC3E}">
        <p14:creationId xmlns:p14="http://schemas.microsoft.com/office/powerpoint/2010/main" val="23739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493379"/>
            <a:ext cx="8574622" cy="1723350"/>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“Consider creating a new pamphlet designed to help C.P.C. committees reach as many doctors as possible.”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No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22618" y="2429163"/>
            <a:ext cx="7102764" cy="4128655"/>
          </a:xfrm>
        </p:spPr>
        <p:txBody>
          <a:bodyPr>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247</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(95%)</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14</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a:t>
            </a:r>
          </a:p>
          <a:p>
            <a:pPr marL="0" marR="0" algn="ctr">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a:t>
            </a:r>
            <a:r>
              <a:rPr lang="en-US" sz="2400" dirty="0">
                <a:effectLst/>
                <a:latin typeface="Calibri" panose="020F0502020204030204" pitchFamily="34" charset="0"/>
                <a:ea typeface="Calibri" panose="020F0502020204030204" pitchFamily="34" charset="0"/>
                <a:cs typeface="Times New Roman" panose="02020603050405020304" pitchFamily="18" charset="0"/>
              </a:rPr>
              <a:t> – “took no action”</a:t>
            </a: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[C.P.C.] Committee Consideration: “The committee suggested that service material could be developed for A.A. members on how to speak with their own healthcare provider about Alcoholics Anonymous.”</a:t>
            </a:r>
            <a:endParaRPr lang="en-US" sz="2400" dirty="0"/>
          </a:p>
        </p:txBody>
      </p:sp>
    </p:spTree>
    <p:extLst>
      <p:ext uri="{BB962C8B-B14F-4D97-AF65-F5344CB8AC3E}">
        <p14:creationId xmlns:p14="http://schemas.microsoft.com/office/powerpoint/2010/main" val="2379068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A65A-6814-5DDB-B2C0-E3276E511D4E}"/>
              </a:ext>
            </a:extLst>
          </p:cNvPr>
          <p:cNvSpPr>
            <a:spLocks noGrp="1"/>
          </p:cNvSpPr>
          <p:nvPr>
            <p:ph type="ctrTitle"/>
          </p:nvPr>
        </p:nvSpPr>
        <p:spPr>
          <a:xfrm>
            <a:off x="2928400" y="382542"/>
            <a:ext cx="8574622" cy="1621750"/>
          </a:xfrm>
        </p:spPr>
        <p:txBody>
          <a:bodyPr>
            <a:normAutofit/>
          </a:bodyPr>
          <a:lstStyle/>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“Consider a request to include a G.S.R. preamble in the pamphlet “G.S.R.: Your Group’s Link to A.A. as a Whole.”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Yes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No</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Wingdings" panose="05000000000000000000" pitchFamily="2" charset="2"/>
                <a:ea typeface="Calibri" panose="020F0502020204030204" pitchFamily="34" charset="0"/>
                <a:cs typeface="Times New Roman" panose="02020603050405020304" pitchFamily="18" charset="0"/>
              </a:rPr>
              <a:t>o</a:t>
            </a:r>
            <a:endParaRPr lang="en-US" sz="3200" dirty="0"/>
          </a:p>
        </p:txBody>
      </p:sp>
      <p:sp>
        <p:nvSpPr>
          <p:cNvPr id="3" name="Subtitle 2">
            <a:extLst>
              <a:ext uri="{FF2B5EF4-FFF2-40B4-BE49-F238E27FC236}">
                <a16:creationId xmlns:a16="http://schemas.microsoft.com/office/drawing/2014/main" id="{8F1BEDC6-A985-8665-6901-0A4ABA50B28D}"/>
              </a:ext>
            </a:extLst>
          </p:cNvPr>
          <p:cNvSpPr>
            <a:spLocks noGrp="1"/>
          </p:cNvSpPr>
          <p:nvPr>
            <p:ph type="subTitle" idx="1"/>
          </p:nvPr>
        </p:nvSpPr>
        <p:spPr>
          <a:xfrm>
            <a:off x="4395304" y="2306013"/>
            <a:ext cx="6987645" cy="3669914"/>
          </a:xfrm>
        </p:spPr>
        <p:txBody>
          <a:bodyPr>
            <a:noAutofit/>
          </a:bodyPr>
          <a:lstStyle/>
          <a:p>
            <a:pPr marL="0" marR="0" algn="ct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SENY Voted	        		</a:t>
            </a:r>
            <a:r>
              <a:rPr lang="en-US" sz="24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204</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(85%)</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37</a:t>
            </a:r>
            <a:r>
              <a:rPr lang="en-US"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Did it come to the GSC Floor for discussion and vote?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No</a:t>
            </a:r>
            <a:r>
              <a:rPr lang="en-US" sz="2400" dirty="0">
                <a:effectLst/>
                <a:latin typeface="Calibri" panose="020F0502020204030204" pitchFamily="34" charset="0"/>
                <a:ea typeface="Calibri" panose="020F0502020204030204" pitchFamily="34" charset="0"/>
                <a:cs typeface="Times New Roman" panose="02020603050405020304" pitchFamily="18" charset="0"/>
              </a:rPr>
              <a:t> – “took no action”</a:t>
            </a:r>
          </a:p>
          <a:p>
            <a:pPr marL="0" marR="0" algn="ctr">
              <a:lnSpc>
                <a:spcPct val="107000"/>
              </a:lnSpc>
              <a:spcBef>
                <a:spcPts val="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2400" dirty="0">
                <a:effectLst/>
                <a:latin typeface="Calibri" panose="020F0502020204030204" pitchFamily="34" charset="0"/>
                <a:ea typeface="Calibri" panose="020F0502020204030204" pitchFamily="34" charset="0"/>
                <a:cs typeface="Times New Roman" panose="02020603050405020304" pitchFamily="18" charset="0"/>
              </a:rPr>
              <a:t>Excerpt from the [Report and Charter] Committee Consideration: “The committee agreed that this statement is better left to local group autonomy.”</a:t>
            </a:r>
            <a:endParaRPr lang="en-US" sz="2400" dirty="0"/>
          </a:p>
        </p:txBody>
      </p:sp>
    </p:spTree>
    <p:extLst>
      <p:ext uri="{BB962C8B-B14F-4D97-AF65-F5344CB8AC3E}">
        <p14:creationId xmlns:p14="http://schemas.microsoft.com/office/powerpoint/2010/main" val="36522418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Retrospect</Template>
  <TotalTime>2621</TotalTime>
  <Words>2571</Words>
  <Application>Microsoft Office PowerPoint</Application>
  <PresentationFormat>Widescreen</PresentationFormat>
  <Paragraphs>151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 Rounded MT Bold</vt:lpstr>
      <vt:lpstr>Calibri</vt:lpstr>
      <vt:lpstr>Corbel</vt:lpstr>
      <vt:lpstr>Wingdings</vt:lpstr>
      <vt:lpstr>Parallax</vt:lpstr>
      <vt:lpstr>The 72nd General Service Conference</vt:lpstr>
      <vt:lpstr>The Venue: Brooklyn Bridge Marriott</vt:lpstr>
      <vt:lpstr>PowerPoint Presentation</vt:lpstr>
      <vt:lpstr>The Delegate’s Questionnaire:</vt:lpstr>
      <vt:lpstr>“Consider request that all proposed changes to the book Twelve Steps and Twelve Traditions be handled in footnotes.”    Yes  o  No  o</vt:lpstr>
      <vt:lpstr>“Consider requests that the chapter titled “The Doctor’s Opinion” be returned to page one, as it was in the First Edition.”    Yes  o No  o</vt:lpstr>
      <vt:lpstr>“Review request to create a new form of communication to address anonymity on social media.”         Yes  o No  o</vt:lpstr>
      <vt:lpstr>“Consider creating a new pamphlet designed to help C.P.C. committees reach as many doctors as possible.”        Yes  o No  o</vt:lpstr>
      <vt:lpstr>“Consider a request to include a G.S.R. preamble in the pamphlet “G.S.R.: Your Group’s Link to A.A. as a Whole.”       Yes  o No  o</vt:lpstr>
      <vt:lpstr>“Consider request to revise the pamphlet “The A.A. Group” to reflect the importance of the group as a “spiritual entity” as stated in the Long Form of Tradition Five.”       Yes  o No  o</vt:lpstr>
      <vt:lpstr>The Delegate’s Questionnaire:</vt:lpstr>
      <vt:lpstr>“Review progress regarding development of a Fourth Edition of the book Alcoholicos Anonimos.”         Your Group’s thoughts?</vt:lpstr>
      <vt:lpstr>“Review the 2022 Public Information Comprehensive Media Plan.”         Your Group’s thoughts?</vt:lpstr>
      <vt:lpstr>“Review report on ‘AAGV/La Vina Website, Marketing and Podcast’.”       Your Group’s thoughts?</vt:lpstr>
      <vt:lpstr>“Review progress report on the development of outward facing pamphlets for the mental health professionals.”         Your Group’s thoughts?</vt:lpstr>
      <vt:lpstr>“Discuss feasibility research on paid placement of PSA videos on streaming platforms.”  Your Group’s thoughts?</vt:lpstr>
      <vt:lpstr>“Discuss update report on methods of closing the Big Meetings at the International Convention.”         Your Group’s thoughts?</vt:lpstr>
      <vt:lpstr>“Review progress report regarding the translation of the book Alcoholics Anonymous (Fourth Edition) into plain and simple language.”  Now that the Fellowship has had some time to consider and discuss this 71st GSC Advisory Action, how does your Group feel about it at this point in time?   </vt:lpstr>
      <vt:lpstr>“Discuss the wide-ranging impact the Preamble change has had on our A.A. Fellowship.”  Whether your Group is using the A.A. Preamble as approved at the 71st General Service Conference, or whether it’s continued with the former preamble, what has been the Group’s experience in doing so over the past months?  Again, keep in mind the wording of the Agenda Item: “Discuss the wide-ranging impact…”</vt:lpstr>
      <vt:lpstr>Floor Actions:         9 of ‘em</vt:lpstr>
      <vt:lpstr>By Friday evening, April 29th, the 72nd General Service Conference had approved a total of 35 Advisory Actions, and the General Service Board approved all 35 on April 30th.</vt:lpstr>
      <vt:lpstr>Those were the results of a week of Conference work, as applied to your responses.</vt:lpstr>
      <vt:lpstr>Let’s call it what it was: a super-spreader event</vt:lpstr>
      <vt:lpstr>PowerPoint Presentation</vt:lpstr>
      <vt:lpstr>That’s the last red slide!  </vt:lpstr>
      <vt:lpstr> Straight from the “Picnic Table”: AUDIT RESULTS</vt:lpstr>
      <vt:lpstr>Straight from the “Picnic Table”: 2021 GSO FINANCIAL HIGHLIGHTS</vt:lpstr>
      <vt:lpstr>The Fellowship of a live General Service Conference (for all you Delegates in Training…)</vt:lpstr>
      <vt:lpstr>“What I Saw / Heard / Felt”</vt:lpstr>
      <vt:lpstr>Agenda Items – Tale #1:   Online Groups (follow-up)</vt:lpstr>
      <vt:lpstr>Agenda Items – Tale #2:   Messaging the Fellowship</vt:lpstr>
      <vt:lpstr>Agenda Items – Tale #3:   Inclusion   (Part 1)</vt:lpstr>
      <vt:lpstr>Agenda Items – Tale #3:   Inclusion   (Part 2)</vt:lpstr>
      <vt:lpstr>Thoughts for your Reflection</vt:lpstr>
      <vt:lpstr>My Favorite Quote from  the 72nd GSC:</vt:lpstr>
      <vt:lpstr>I received Delegate’s Questionnaires from 297 groups – group participation was up about 25% from last year.</vt:lpstr>
      <vt:lpstr>What can we – your Delegate and your other Area Officers – do to make your service experience more meaningful and satisfying?</vt:lpstr>
      <vt:lpstr>The NERT (Northeast Regional Trustee)</vt:lpstr>
      <vt:lpstr>Our SENY Elections, Panel 73 Officers: Saturday, September 10th (virtual)</vt:lpstr>
      <vt:lpstr>[This space left blank for anything I forgot]</vt:lpstr>
      <vt:lpstr>Thank you for this opportunity to serve SENY and Alcoholics Anonymous! I am incredibly grateful for this privilege.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72nd General Service Conference</dc:title>
  <dc:creator>Thomas Bracken</dc:creator>
  <cp:lastModifiedBy>Thomas Bracken</cp:lastModifiedBy>
  <cp:revision>27</cp:revision>
  <cp:lastPrinted>2022-06-03T15:40:36Z</cp:lastPrinted>
  <dcterms:created xsi:type="dcterms:W3CDTF">2022-06-01T23:35:33Z</dcterms:created>
  <dcterms:modified xsi:type="dcterms:W3CDTF">2022-06-03T19:17:03Z</dcterms:modified>
</cp:coreProperties>
</file>